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embeddedFontLst>
    <p:embeddedFont>
      <p:font typeface="VIQEUJ+Wingdings" panose="020B0604020202020204" charset="2"/>
      <p:regular r:id="rId2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92" y="8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k.gov.hu/felso_menu/lakossagnak/szerzodott_szolgaltato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ak.gov.hu/nyomtatvanytar/Arajanlat_gyogyaszati_segedeszkoz_egyedi_meltanyossagi_tamogatasahoz" TargetMode="External"/><Relationship Id="rId5" Type="http://schemas.openxmlformats.org/officeDocument/2006/relationships/hyperlink" Target="http://www.neak.gov.hu/nyomtatvanytar/Indikacios_lap_ejszakai_legsinterapias_eszkoz_BiPAP_engedelyezesehez" TargetMode="External"/><Relationship Id="rId4" Type="http://schemas.openxmlformats.org/officeDocument/2006/relationships/hyperlink" Target="http://www.neak.gov.hu/nyomtatvanytar/Kortorteneti_osszefoglalo_es_javaslat_gyogyaszati_segedeszkoz_egyedi_meltanyossagi_tamogatasaho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k.gov.hu/nyomtatvanytar/Kortorteneti_osszefoglalo_es_javaslat_gyogyaszati_segedeszkoz_egyedi_meltanyossagi_tamogatasaho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eak.gov.hu/nyomtatvanytar/Arajanlat_gyogyaszati_segedeszkoz_egyedi_meltanyossagi_tamogatasaho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af.magyarorszag.hu/szuf_ugyleiras?id=aa883e16-5fc2-491c-8f16-dc0f8298f511&amp;_n=keresetlevel_a_nemzeti_egeszsegbiztositasi_alapkezelo_ellen_inditando_tarsadalombiztositasi_hatarozat_birosagi_felulvizsgalata_iranti_perhe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ak.gov.hu/felso_menu/szakmai_oldalak/publikus_forgalmi_adato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1981" y="1979081"/>
            <a:ext cx="7365910" cy="102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Az egyedi </a:t>
            </a:r>
            <a:r>
              <a:rPr sz="3200" b="1" spc="-10" dirty="0">
                <a:solidFill>
                  <a:srgbClr val="365B92"/>
                </a:solidFill>
                <a:latin typeface="Calibri"/>
                <a:cs typeface="Calibri"/>
              </a:rPr>
              <a:t>méltányossági</a:t>
            </a:r>
            <a:r>
              <a:rPr sz="3200" b="1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7" dirty="0">
                <a:solidFill>
                  <a:srgbClr val="365B92"/>
                </a:solidFill>
                <a:latin typeface="Calibri"/>
                <a:cs typeface="Calibri"/>
              </a:rPr>
              <a:t>kérelmek</a:t>
            </a:r>
            <a:r>
              <a:rPr sz="3200" b="1" spc="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kapcsán</a:t>
            </a:r>
          </a:p>
          <a:p>
            <a:pPr marL="724281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felmerülő</a:t>
            </a:r>
            <a:r>
              <a:rPr sz="3200" b="1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lehetőségek, tudnivalók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0974" y="3362178"/>
            <a:ext cx="3668322" cy="776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57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1" dirty="0">
                <a:solidFill>
                  <a:srgbClr val="365B92"/>
                </a:solidFill>
                <a:latin typeface="Calibri"/>
                <a:cs typeface="Calibri"/>
              </a:rPr>
              <a:t>Karsay</a:t>
            </a:r>
            <a:r>
              <a:rPr sz="2400" b="1" spc="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Ákos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Egészségügyi</a:t>
            </a:r>
            <a:r>
              <a:rPr sz="2400" b="1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szakdiplomata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89322" y="4459839"/>
            <a:ext cx="267098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2025. november 26.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30370" y="472698"/>
            <a:ext cx="3883548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BSLA</a:t>
            </a:r>
            <a:r>
              <a:rPr sz="3200" b="1" spc="-1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365B92"/>
                </a:solidFill>
                <a:latin typeface="Calibri"/>
                <a:cs typeface="Calibri"/>
              </a:rPr>
              <a:t>támogatói</a:t>
            </a:r>
            <a:r>
              <a:rPr sz="3200" b="1" spc="-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2" dirty="0">
                <a:solidFill>
                  <a:srgbClr val="365B92"/>
                </a:solidFill>
                <a:latin typeface="Calibri"/>
                <a:cs typeface="Calibri"/>
              </a:rPr>
              <a:t>minta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F8AEB04-BC9D-F424-C1BC-D872667E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285" y="1052736"/>
            <a:ext cx="4521430" cy="553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44394" y="491022"/>
            <a:ext cx="725025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Hogyan segíthetik</a:t>
            </a:r>
            <a:r>
              <a:rPr sz="3200" b="1" spc="-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az elbírálás</a:t>
            </a:r>
            <a:r>
              <a:rPr sz="3200" b="1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6" dirty="0">
                <a:solidFill>
                  <a:srgbClr val="365B92"/>
                </a:solidFill>
                <a:latin typeface="Calibri"/>
                <a:cs typeface="Calibri"/>
              </a:rPr>
              <a:t>folyamatát?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289" y="1311298"/>
            <a:ext cx="139151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Gyógyszerek: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289" y="1555138"/>
            <a:ext cx="5650123" cy="1971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Betegkérelem és</a:t>
            </a:r>
            <a:r>
              <a:rPr sz="1600" spc="1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szakorvosi</a:t>
            </a:r>
            <a:r>
              <a:rPr sz="1600" spc="-2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kérőlap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Szakorvosi</a:t>
            </a:r>
            <a:r>
              <a:rPr sz="1600" spc="-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összefoglaló</a:t>
            </a:r>
            <a:r>
              <a:rPr sz="1600" spc="-27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(anamnézis, javallat</a:t>
            </a:r>
            <a:r>
              <a:rPr sz="1600" spc="-27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indoklása,</a:t>
            </a:r>
          </a:p>
          <a:p>
            <a:pPr marL="286511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onkoteam</a:t>
            </a:r>
            <a:r>
              <a:rPr sz="1600" spc="17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döntés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Molekuláris</a:t>
            </a:r>
            <a:r>
              <a:rPr sz="1600" spc="-1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patológiai lelet,</a:t>
            </a:r>
            <a:r>
              <a:rPr sz="1600" spc="-13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hosszabbítás esetén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 hatást</a:t>
            </a:r>
          </a:p>
          <a:p>
            <a:pPr marL="286511" marR="0">
              <a:lnSpc>
                <a:spcPts val="1783"/>
              </a:lnSpc>
              <a:spcBef>
                <a:spcPts val="18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igazoló</a:t>
            </a:r>
            <a:r>
              <a:rPr sz="1600" spc="-2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lelet (képalkotó, </a:t>
            </a:r>
            <a:r>
              <a:rPr sz="1600" spc="-18" dirty="0">
                <a:solidFill>
                  <a:srgbClr val="365B92"/>
                </a:solidFill>
                <a:latin typeface="Arial"/>
                <a:cs typeface="Arial"/>
              </a:rPr>
              <a:t>labor,</a:t>
            </a:r>
            <a:r>
              <a:rPr sz="1600" spc="27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etc.)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Törzskönyvtől</a:t>
            </a:r>
            <a:r>
              <a:rPr sz="1600" spc="1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eltérő alkalmazás</a:t>
            </a:r>
            <a:r>
              <a:rPr sz="1600" spc="-2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esetén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5B92"/>
                </a:solidFill>
                <a:latin typeface="Arial"/>
                <a:cs typeface="Arial"/>
              </a:rPr>
              <a:t>NNGYK</a:t>
            </a:r>
            <a:r>
              <a:rPr sz="1600" spc="3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engedély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Kapcsolattartási adatok</a:t>
            </a:r>
            <a:r>
              <a:rPr sz="1600" spc="18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helyessége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On-line benyújtás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77154" y="4401335"/>
            <a:ext cx="4986135" cy="148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Gyógyászati</a:t>
            </a:r>
            <a:r>
              <a:rPr sz="1600" spc="54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segédeszközök: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Betegkérelem és</a:t>
            </a:r>
            <a:r>
              <a:rPr sz="1600" spc="1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szakorvosi</a:t>
            </a:r>
            <a:r>
              <a:rPr sz="1600" spc="-2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javaslat,</a:t>
            </a:r>
            <a:r>
              <a:rPr sz="1600" spc="-13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ambulánslap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Gyártói</a:t>
            </a:r>
            <a:r>
              <a:rPr sz="1600" spc="5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árajánlat (NEAK minta)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Meghatalmazás a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betegtől a forgalmazó üzletnek</a:t>
            </a:r>
          </a:p>
          <a:p>
            <a:pPr marL="0" marR="0">
              <a:lnSpc>
                <a:spcPts val="1783"/>
              </a:lnSpc>
              <a:spcBef>
                <a:spcPts val="18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Medical Device</a:t>
            </a:r>
            <a:r>
              <a:rPr sz="1600" spc="-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Regulation</a:t>
            </a:r>
            <a:r>
              <a:rPr sz="1600" spc="-10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tanusítvány</a:t>
            </a:r>
          </a:p>
          <a:p>
            <a:pPr marL="0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Használati</a:t>
            </a:r>
            <a:r>
              <a:rPr sz="1600" spc="-2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útmutató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7154" y="5864655"/>
            <a:ext cx="3407944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-</a:t>
            </a:r>
            <a:r>
              <a:rPr sz="1600" spc="127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Vény benyújtása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nem</a:t>
            </a:r>
            <a:r>
              <a:rPr sz="1600" spc="13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szükséges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EB3B6AE-683E-C4D6-41BC-EED6F21E4F80}"/>
              </a:ext>
            </a:extLst>
          </p:cNvPr>
          <p:cNvSpPr/>
          <p:nvPr/>
        </p:nvSpPr>
        <p:spPr>
          <a:xfrm>
            <a:off x="119336" y="1196752"/>
            <a:ext cx="6264696" cy="25922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A54A67E-DDF1-FEE4-D0FA-96D1395110D4}"/>
              </a:ext>
            </a:extLst>
          </p:cNvPr>
          <p:cNvSpPr/>
          <p:nvPr/>
        </p:nvSpPr>
        <p:spPr>
          <a:xfrm>
            <a:off x="5303912" y="3953408"/>
            <a:ext cx="6264696" cy="25922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9108" y="2125960"/>
            <a:ext cx="225605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Jogi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alapvetés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108" y="2857480"/>
            <a:ext cx="7271490" cy="1873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65B92"/>
                </a:solidFill>
                <a:latin typeface="Calibri"/>
                <a:cs typeface="Calibri"/>
              </a:rPr>
              <a:t>Batthyány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-Strattman</a:t>
            </a:r>
            <a:r>
              <a:rPr sz="2400" b="1" spc="5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László</a:t>
            </a:r>
            <a:r>
              <a:rPr sz="2400" b="1" spc="-3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65B92"/>
                </a:solidFill>
                <a:latin typeface="Calibri"/>
                <a:cs typeface="Calibri"/>
              </a:rPr>
              <a:t>Alapítvány</a:t>
            </a:r>
            <a:r>
              <a:rPr sz="2400" b="1" spc="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a Gyógyításért</a:t>
            </a:r>
          </a:p>
          <a:p>
            <a:pPr marL="0" marR="0">
              <a:lnSpc>
                <a:spcPts val="2929"/>
              </a:lnSpc>
              <a:spcBef>
                <a:spcPts val="2882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Nemzeti</a:t>
            </a:r>
            <a:r>
              <a:rPr sz="2400" b="1" spc="-2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Egészségbiztosítási</a:t>
            </a:r>
            <a:r>
              <a:rPr sz="2400" b="1" spc="1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4" dirty="0">
                <a:solidFill>
                  <a:srgbClr val="FF0000"/>
                </a:solidFill>
                <a:latin typeface="Calibri"/>
                <a:cs typeface="Calibri"/>
              </a:rPr>
              <a:t>Alapkezelő</a:t>
            </a:r>
          </a:p>
          <a:p>
            <a:pPr marL="0" marR="0">
              <a:lnSpc>
                <a:spcPts val="2929"/>
              </a:lnSpc>
              <a:spcBef>
                <a:spcPts val="288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Elszámolások,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statisztika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2173" y="491022"/>
            <a:ext cx="823476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49" dirty="0">
                <a:solidFill>
                  <a:srgbClr val="365B92"/>
                </a:solidFill>
                <a:latin typeface="Calibri"/>
                <a:cs typeface="Calibri"/>
              </a:rPr>
              <a:t>HATÓSÁGI</a:t>
            </a:r>
            <a:r>
              <a:rPr sz="3200" b="1" spc="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ELJÁRÁS MÉRLEGELÉSI</a:t>
            </a:r>
            <a:r>
              <a:rPr sz="3200" b="1" spc="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SZEMPONTOK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237" y="1196641"/>
            <a:ext cx="9656586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600" b="1" spc="-11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 benyújtásakor</a:t>
            </a:r>
            <a:r>
              <a:rPr sz="1600" b="1" spc="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vizsgálja: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37" dirty="0">
                <a:solidFill>
                  <a:srgbClr val="365B92"/>
                </a:solidFill>
                <a:latin typeface="Calibri"/>
                <a:cs typeface="Calibri"/>
              </a:rPr>
              <a:t>TAJ</a:t>
            </a:r>
            <a:r>
              <a:rPr sz="1600" spc="4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érvényességét,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beteg a NEAK</a:t>
            </a:r>
            <a:r>
              <a:rPr sz="1600" spc="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nyilvántartásában</a:t>
            </a:r>
            <a:r>
              <a:rPr sz="1600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jogosultként</a:t>
            </a:r>
            <a:r>
              <a:rPr sz="1600" spc="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szerepel-e</a:t>
            </a:r>
            <a:r>
              <a:rPr sz="1600" spc="4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illetve a</a:t>
            </a:r>
            <a:r>
              <a:rPr sz="1600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fekvőbeteg</a:t>
            </a:r>
            <a:r>
              <a:rPr sz="1600" spc="3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és</a:t>
            </a:r>
            <a:r>
              <a:rPr sz="1600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járóbeteg</a:t>
            </a:r>
            <a:r>
              <a:rPr sz="1600" spc="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365B92"/>
                </a:solidFill>
                <a:latin typeface="Calibri"/>
                <a:cs typeface="Calibri"/>
              </a:rPr>
              <a:t>szakellátási</a:t>
            </a:r>
            <a:r>
              <a:rPr sz="1600" spc="-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adatokat.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237" y="2172255"/>
            <a:ext cx="9589228" cy="77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600" b="1" spc="-18" dirty="0">
                <a:solidFill>
                  <a:srgbClr val="365B92"/>
                </a:solidFill>
                <a:latin typeface="Calibri"/>
                <a:cs typeface="Calibri"/>
              </a:rPr>
              <a:t>kezelő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spc="-13" dirty="0">
                <a:solidFill>
                  <a:srgbClr val="365B92"/>
                </a:solidFill>
                <a:latin typeface="Calibri"/>
                <a:cs typeface="Calibri"/>
              </a:rPr>
              <a:t>szakorvosra</a:t>
            </a:r>
            <a:r>
              <a:rPr sz="1600" b="1" spc="3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és az általa</a:t>
            </a:r>
            <a:r>
              <a:rPr sz="1600" b="1" spc="-2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kiállított</a:t>
            </a:r>
            <a:r>
              <a:rPr sz="1600" b="1" spc="-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spc="-12" dirty="0">
                <a:solidFill>
                  <a:srgbClr val="365B92"/>
                </a:solidFill>
                <a:latin typeface="Calibri"/>
                <a:cs typeface="Calibri"/>
              </a:rPr>
              <a:t>vényre</a:t>
            </a:r>
            <a:r>
              <a:rPr sz="1600" b="1" spc="2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65B92"/>
                </a:solidFill>
                <a:latin typeface="Calibri"/>
                <a:cs typeface="Calibri"/>
              </a:rPr>
              <a:t>vonatkozóan: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600" spc="-11" dirty="0">
                <a:solidFill>
                  <a:srgbClr val="365B92"/>
                </a:solidFill>
                <a:latin typeface="Calibri"/>
                <a:cs typeface="Calibri"/>
              </a:rPr>
              <a:t>felíró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 orvos</a:t>
            </a:r>
            <a:r>
              <a:rPr sz="1600" spc="3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szakképesítését,</a:t>
            </a:r>
            <a:r>
              <a:rPr sz="1600" spc="3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amely alapján</a:t>
            </a:r>
            <a:r>
              <a:rPr sz="1600" spc="-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szakmailag</a:t>
            </a:r>
            <a:r>
              <a:rPr sz="1600" spc="-2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jogosult a méltányosságból</a:t>
            </a:r>
            <a:r>
              <a:rPr sz="1600" spc="1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65B92"/>
                </a:solidFill>
                <a:latin typeface="Calibri"/>
                <a:cs typeface="Calibri"/>
              </a:rPr>
              <a:t>kért</a:t>
            </a:r>
            <a:r>
              <a:rPr sz="1600" spc="3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365B92"/>
                </a:solidFill>
                <a:latin typeface="Calibri"/>
                <a:cs typeface="Calibri"/>
              </a:rPr>
              <a:t>gyógyszer</a:t>
            </a:r>
            <a:r>
              <a:rPr sz="1600" spc="3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rendelésére,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gyógyászati </a:t>
            </a:r>
            <a:r>
              <a:rPr sz="1600" spc="-12" dirty="0">
                <a:solidFill>
                  <a:srgbClr val="365B92"/>
                </a:solidFill>
                <a:latin typeface="Calibri"/>
                <a:cs typeface="Calibri"/>
              </a:rPr>
              <a:t>segédeszköz</a:t>
            </a:r>
            <a:r>
              <a:rPr sz="1600" spc="5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esetén</a:t>
            </a:r>
            <a:r>
              <a:rPr sz="1600" spc="1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azt is, hogy a</a:t>
            </a:r>
            <a:r>
              <a:rPr sz="1600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365B92"/>
                </a:solidFill>
                <a:latin typeface="Calibri"/>
                <a:cs typeface="Calibri"/>
              </a:rPr>
              <a:t>kérelemhez</a:t>
            </a:r>
            <a:r>
              <a:rPr sz="1600" spc="6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csatolt </a:t>
            </a:r>
            <a:r>
              <a:rPr sz="1600" spc="-14" dirty="0">
                <a:solidFill>
                  <a:srgbClr val="365B92"/>
                </a:solidFill>
                <a:latin typeface="Calibri"/>
                <a:cs typeface="Calibri"/>
              </a:rPr>
              <a:t>vény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 szabályszerűen</a:t>
            </a:r>
            <a:r>
              <a:rPr sz="1600" spc="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365B92"/>
                </a:solidFill>
                <a:latin typeface="Calibri"/>
                <a:cs typeface="Calibri"/>
              </a:rPr>
              <a:t>került</a:t>
            </a:r>
            <a:r>
              <a:rPr sz="1600" spc="1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kiállításra.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237" y="3147615"/>
            <a:ext cx="4549119" cy="52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A gyógyszer</a:t>
            </a:r>
            <a:r>
              <a:rPr sz="1600" b="1" spc="4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és gyse</a:t>
            </a:r>
            <a:r>
              <a:rPr sz="1600" b="1" spc="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 elbírálása </a:t>
            </a:r>
            <a:r>
              <a:rPr sz="1600" b="1" spc="-10" dirty="0">
                <a:solidFill>
                  <a:srgbClr val="365B92"/>
                </a:solidFill>
                <a:latin typeface="Calibri"/>
                <a:cs typeface="Calibri"/>
              </a:rPr>
              <a:t>során</a:t>
            </a:r>
            <a:r>
              <a:rPr sz="1600" b="1" spc="2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600" b="1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NEAK</a:t>
            </a:r>
          </a:p>
          <a:p>
            <a:pPr marL="34290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24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beteg 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kórtörténete,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137" y="3635549"/>
            <a:ext cx="229646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24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betegség súlyossága,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137" y="3879389"/>
            <a:ext cx="10544080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24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600" spc="-11" dirty="0">
                <a:solidFill>
                  <a:srgbClr val="365B92"/>
                </a:solidFill>
                <a:latin typeface="Calibri"/>
                <a:cs typeface="Calibri"/>
              </a:rPr>
              <a:t>kérelemben</a:t>
            </a:r>
            <a:r>
              <a:rPr sz="1600" spc="4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megjelölt</a:t>
            </a:r>
            <a:r>
              <a:rPr sz="1600" spc="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365B92"/>
                </a:solidFill>
                <a:latin typeface="Calibri"/>
                <a:cs typeface="Calibri"/>
              </a:rPr>
              <a:t>gyógyszer</a:t>
            </a:r>
            <a:r>
              <a:rPr sz="1600" spc="2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vagy gyógyászati </a:t>
            </a:r>
            <a:r>
              <a:rPr sz="1600" spc="-12" dirty="0">
                <a:solidFill>
                  <a:srgbClr val="365B92"/>
                </a:solidFill>
                <a:latin typeface="Calibri"/>
                <a:cs typeface="Calibri"/>
              </a:rPr>
              <a:t>segédeszköz</a:t>
            </a:r>
            <a:r>
              <a:rPr sz="1600" spc="5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365B92"/>
                </a:solidFill>
                <a:latin typeface="Calibri"/>
                <a:cs typeface="Calibri"/>
              </a:rPr>
              <a:t>kérelmező</a:t>
            </a:r>
            <a:r>
              <a:rPr sz="1600" spc="6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általi használatának</a:t>
            </a:r>
            <a:r>
              <a:rPr sz="1600" spc="-4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orvosszakmai</a:t>
            </a:r>
            <a:r>
              <a:rPr sz="1600" spc="4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indokoltsága,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24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költsége</a:t>
            </a:r>
            <a:r>
              <a:rPr sz="1600" spc="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és</a:t>
            </a:r>
            <a:r>
              <a:rPr sz="1600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költséghatékonysága,</a:t>
            </a:r>
            <a:r>
              <a:rPr sz="1600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valamint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24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várható egészségnyereség,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6137" y="4610909"/>
            <a:ext cx="578079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24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600" spc="-24" dirty="0">
                <a:solidFill>
                  <a:srgbClr val="365B92"/>
                </a:solidFill>
                <a:latin typeface="Calibri"/>
                <a:cs typeface="Calibri"/>
              </a:rPr>
              <a:t>kórkép</a:t>
            </a:r>
            <a:r>
              <a:rPr sz="1600" spc="4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előfordulási</a:t>
            </a:r>
            <a:r>
              <a:rPr sz="1600" spc="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gyakoriságának a figyelembevételével</a:t>
            </a:r>
            <a:r>
              <a:rPr sz="1600" spc="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dönt.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3237" y="5098970"/>
            <a:ext cx="5624255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Egyedi méretvételes </a:t>
            </a:r>
            <a:r>
              <a:rPr sz="1600" b="1" spc="-14" dirty="0">
                <a:solidFill>
                  <a:srgbClr val="365B92"/>
                </a:solidFill>
                <a:latin typeface="Calibri"/>
                <a:cs typeface="Calibri"/>
              </a:rPr>
              <a:t>eszköz</a:t>
            </a:r>
            <a:r>
              <a:rPr sz="1600" b="1" spc="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cseréje esetén</a:t>
            </a:r>
            <a:r>
              <a:rPr sz="1600" b="1" spc="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(állapotváltozás</a:t>
            </a:r>
            <a:r>
              <a:rPr sz="1600" b="1" spc="-1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65B92"/>
                </a:solidFill>
                <a:latin typeface="Calibri"/>
                <a:cs typeface="Calibri"/>
              </a:rPr>
              <a:t>miatt)</a:t>
            </a:r>
          </a:p>
          <a:p>
            <a:pPr marL="34290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-8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cseréhez</a:t>
            </a:r>
            <a:r>
              <a:rPr sz="1600" spc="4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felhasznált</a:t>
            </a:r>
            <a:r>
              <a:rPr sz="1600" spc="-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alkatrész</a:t>
            </a:r>
            <a:r>
              <a:rPr sz="1600" spc="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365B92"/>
                </a:solidFill>
                <a:latin typeface="Calibri"/>
                <a:cs typeface="Calibri"/>
              </a:rPr>
              <a:t>ára,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6137" y="5586625"/>
            <a:ext cx="564973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-8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csere</a:t>
            </a:r>
            <a:r>
              <a:rPr sz="1600" spc="4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munkadíja,</a:t>
            </a:r>
            <a:r>
              <a:rPr sz="1600" spc="-1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amennyiben az</a:t>
            </a:r>
            <a:r>
              <a:rPr sz="1600" spc="-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a gyártó</a:t>
            </a:r>
            <a:r>
              <a:rPr sz="1600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65B92"/>
                </a:solidFill>
                <a:latin typeface="Calibri"/>
                <a:cs typeface="Calibri"/>
              </a:rPr>
              <a:t>beavatkozását</a:t>
            </a:r>
            <a:r>
              <a:rPr sz="1600" dirty="0">
                <a:solidFill>
                  <a:srgbClr val="365B92"/>
                </a:solidFill>
                <a:latin typeface="Calibri"/>
                <a:cs typeface="Calibri"/>
              </a:rPr>
              <a:t> igényli.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4076" y="216739"/>
            <a:ext cx="3316276" cy="65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Egyedi méltányossági</a:t>
            </a:r>
            <a:r>
              <a:rPr sz="2000" b="1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13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</a:p>
          <a:p>
            <a:pPr marL="431241" marR="0">
              <a:lnSpc>
                <a:spcPts val="2413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bírálatának</a:t>
            </a:r>
            <a:r>
              <a:rPr sz="20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11" dirty="0">
                <a:solidFill>
                  <a:srgbClr val="1F497D"/>
                </a:solidFill>
                <a:latin typeface="Calibri"/>
                <a:cs typeface="Calibri"/>
              </a:rPr>
              <a:t>folyamata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1322" y="358441"/>
            <a:ext cx="1006022" cy="53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88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32" dirty="0">
                <a:solidFill>
                  <a:srgbClr val="000000"/>
                </a:solidFill>
                <a:latin typeface="Calibri"/>
                <a:cs typeface="Calibri"/>
              </a:rPr>
              <a:t>TAJ</a:t>
            </a:r>
          </a:p>
          <a:p>
            <a:pPr marL="0" marR="0">
              <a:lnSpc>
                <a:spcPts val="1931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érvényes?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2693" y="391334"/>
            <a:ext cx="522225" cy="148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</a:p>
          <a:p>
            <a:pPr marL="0" marR="0">
              <a:lnSpc>
                <a:spcPts val="1951"/>
              </a:lnSpc>
              <a:spcBef>
                <a:spcPts val="74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88501" y="546504"/>
            <a:ext cx="174662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visszautasító</a:t>
            </a:r>
            <a:r>
              <a:rPr sz="14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végzés 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22257" y="762555"/>
            <a:ext cx="107857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napon</a:t>
            </a:r>
            <a:r>
              <a:rPr sz="14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belül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31815" y="1085008"/>
            <a:ext cx="50166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igen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8236" y="1803701"/>
            <a:ext cx="106382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Hiánytalan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31173" y="1786683"/>
            <a:ext cx="166021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hiánypótló</a:t>
            </a:r>
            <a:r>
              <a:rPr sz="16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végzés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8884" y="2049065"/>
            <a:ext cx="136578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dokumentáció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81656" y="2416730"/>
            <a:ext cx="1001469" cy="50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jogszabály</a:t>
            </a:r>
          </a:p>
          <a:p>
            <a:pPr marL="0" marR="0">
              <a:lnSpc>
                <a:spcPts val="1716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szerint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28611" y="2557282"/>
            <a:ext cx="502192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igen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04755" y="2601388"/>
            <a:ext cx="1153686" cy="53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Hiánypótlás</a:t>
            </a:r>
          </a:p>
          <a:p>
            <a:pPr marL="6095" marR="0">
              <a:lnSpc>
                <a:spcPts val="1932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4" dirty="0">
                <a:solidFill>
                  <a:srgbClr val="000000"/>
                </a:solidFill>
                <a:latin typeface="Calibri"/>
                <a:cs typeface="Calibri"/>
              </a:rPr>
              <a:t>beérkezett?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4469" y="3229657"/>
            <a:ext cx="183081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0000"/>
                </a:solidFill>
                <a:latin typeface="Calibri"/>
                <a:cs typeface="Calibri"/>
              </a:rPr>
              <a:t>szakértőnek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 küldeni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4772" y="3284140"/>
            <a:ext cx="52167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044938" y="3503977"/>
            <a:ext cx="52166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02253" y="3777625"/>
            <a:ext cx="502446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igen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8030" y="3943778"/>
            <a:ext cx="1554000" cy="53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árajánlat </a:t>
            </a: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kérése,</a:t>
            </a:r>
          </a:p>
          <a:p>
            <a:pPr marL="0" marR="0">
              <a:lnSpc>
                <a:spcPts val="1934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céges </a:t>
            </a:r>
            <a:r>
              <a:rPr sz="1600" b="1" spc="-11" dirty="0">
                <a:solidFill>
                  <a:srgbClr val="000000"/>
                </a:solidFill>
                <a:latin typeface="Calibri"/>
                <a:cs typeface="Calibri"/>
              </a:rPr>
              <a:t>egyeztetés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021824" y="4096813"/>
            <a:ext cx="1245927" cy="53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megszüntető</a:t>
            </a:r>
          </a:p>
          <a:p>
            <a:pPr marL="265176" marR="0">
              <a:lnSpc>
                <a:spcPts val="1932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végzés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87086" y="4250102"/>
            <a:ext cx="1515230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Érdemi</a:t>
            </a:r>
            <a:r>
              <a:rPr sz="16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Calibri"/>
                <a:cs typeface="Calibri"/>
              </a:rPr>
              <a:t>döntés</a:t>
            </a:r>
            <a:r>
              <a:rPr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88392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jogszabályban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16754" y="4739306"/>
            <a:ext cx="225484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000000"/>
                </a:solidFill>
                <a:latin typeface="Calibri"/>
                <a:cs typeface="Calibri"/>
              </a:rPr>
              <a:t>meghatározottak</a:t>
            </a:r>
            <a:r>
              <a:rPr sz="16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alapján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95486" y="5382688"/>
            <a:ext cx="963465" cy="53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elutasító</a:t>
            </a:r>
          </a:p>
          <a:p>
            <a:pPr marL="0" marR="0">
              <a:lnSpc>
                <a:spcPts val="1932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határozat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44091" y="5437273"/>
            <a:ext cx="1209506" cy="53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engedélyező</a:t>
            </a:r>
          </a:p>
          <a:p>
            <a:pPr marL="124967" marR="0">
              <a:lnSpc>
                <a:spcPts val="1932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határozat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750552" y="6531349"/>
            <a:ext cx="93133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Forrás:</a:t>
            </a:r>
            <a:r>
              <a:rPr sz="10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NEAK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6438" y="491022"/>
            <a:ext cx="656958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2" dirty="0">
                <a:solidFill>
                  <a:srgbClr val="365B92"/>
                </a:solidFill>
                <a:latin typeface="Calibri"/>
                <a:cs typeface="Calibri"/>
              </a:rPr>
              <a:t>Gyógyszer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65B92"/>
                </a:solidFill>
                <a:latin typeface="Calibri"/>
                <a:cs typeface="Calibri"/>
              </a:rPr>
              <a:t>esetén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a </a:t>
            </a:r>
            <a:r>
              <a:rPr sz="3200" b="1" spc="-20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3200" b="1" spc="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tartalma</a:t>
            </a:r>
            <a:r>
              <a:rPr sz="3200" b="1" spc="-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0806" y="1123465"/>
            <a:ext cx="10504791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 Magyarországon</a:t>
            </a:r>
            <a:r>
              <a:rPr sz="1400" b="1" spc="-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forgalombahozatali</a:t>
            </a:r>
            <a:r>
              <a:rPr sz="1400" b="1" spc="-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engedéllyel</a:t>
            </a:r>
            <a:r>
              <a:rPr sz="1400" b="1" spc="-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rendelkező</a:t>
            </a:r>
            <a:r>
              <a:rPr sz="1400" b="1" spc="-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gyógyszer esetén</a:t>
            </a:r>
            <a:r>
              <a:rPr sz="1400" b="1" spc="-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az alábbiakat</a:t>
            </a:r>
            <a:r>
              <a:rPr sz="1400" b="1" spc="-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kell</a:t>
            </a:r>
            <a:r>
              <a:rPr sz="1400" b="1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csatolni,</a:t>
            </a:r>
            <a:r>
              <a:rPr sz="1400" b="1" spc="-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illetve a</a:t>
            </a:r>
            <a:r>
              <a:rPr sz="14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kérelemnek</a:t>
            </a:r>
            <a:r>
              <a:rPr sz="1400" b="1" spc="-3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az alábbiakat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kell</a:t>
            </a:r>
            <a:r>
              <a:rPr sz="1400" b="1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tartalmaznia: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806" y="1771627"/>
            <a:ext cx="214931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318" y="1763255"/>
            <a:ext cx="8550038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 biztosított</a:t>
            </a:r>
            <a:r>
              <a:rPr sz="1400" b="1" spc="-4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vagy</a:t>
            </a:r>
            <a:r>
              <a:rPr sz="1400" b="1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egészségügyi</a:t>
            </a:r>
            <a:r>
              <a:rPr sz="1400" b="1" spc="-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ellátásra</a:t>
            </a:r>
            <a:r>
              <a:rPr sz="1400" b="1" spc="-3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jogosult,</a:t>
            </a:r>
            <a:r>
              <a:rPr sz="1400" b="1" spc="-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vagy</a:t>
            </a:r>
            <a:r>
              <a:rPr sz="1400" b="1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törvényes</a:t>
            </a:r>
            <a:r>
              <a:rPr sz="1400" b="1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képviselőjük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kérelme,</a:t>
            </a:r>
            <a:r>
              <a:rPr sz="1400" b="1" spc="-3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melynek</a:t>
            </a:r>
            <a:r>
              <a:rPr sz="1400" b="1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tartalmaznia</a:t>
            </a:r>
            <a:r>
              <a:rPr sz="1400" b="1" spc="-4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kell: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8006" y="1985644"/>
            <a:ext cx="214825" cy="877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4493" y="1977286"/>
            <a:ext cx="5303821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nevét,</a:t>
            </a:r>
            <a:r>
              <a:rPr sz="14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lakcímét</a:t>
            </a:r>
            <a:r>
              <a:rPr sz="14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</a:t>
            </a:r>
            <a:r>
              <a:rPr sz="1400" spc="-30" dirty="0">
                <a:solidFill>
                  <a:srgbClr val="1F497D"/>
                </a:solidFill>
                <a:latin typeface="Calibri"/>
                <a:cs typeface="Calibri"/>
              </a:rPr>
              <a:t>TAJ</a:t>
            </a:r>
            <a:r>
              <a:rPr sz="14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számát;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gyógyszer kiadására 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megjelölt gyógyszertár megnevezését;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igényelt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gyógyszerkészítmény</a:t>
            </a:r>
            <a:r>
              <a:rPr sz="14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nevét;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4493" y="2617366"/>
            <a:ext cx="468771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tartalmazhatja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elérhetőségét</a:t>
            </a:r>
            <a:r>
              <a:rPr sz="1400" spc="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(telefonszám, e-mail cím)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0806" y="2839084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7318" y="2830726"/>
            <a:ext cx="514911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 biztosítottat</a:t>
            </a:r>
            <a:r>
              <a:rPr sz="1400" b="1" spc="-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kezelő</a:t>
            </a:r>
            <a:r>
              <a:rPr sz="1400" b="1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szakorvos</a:t>
            </a:r>
            <a:r>
              <a:rPr sz="1400" b="1" spc="-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kérelme,</a:t>
            </a:r>
            <a:r>
              <a:rPr sz="1400" b="1" spc="-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melynek</a:t>
            </a:r>
            <a:r>
              <a:rPr sz="1400" b="1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tartalmaznia</a:t>
            </a:r>
            <a:r>
              <a:rPr sz="1400" b="1" spc="-4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kell: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8006" y="3052444"/>
            <a:ext cx="214931" cy="130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4493" y="3044086"/>
            <a:ext cx="27985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személyes adatait,</a:t>
            </a:r>
            <a:r>
              <a:rPr sz="14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F497D"/>
                </a:solidFill>
                <a:latin typeface="Calibri"/>
                <a:cs typeface="Calibri"/>
              </a:rPr>
              <a:t>TAJ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számát;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4493" y="3257155"/>
            <a:ext cx="5790421" cy="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igényelt</a:t>
            </a:r>
            <a:r>
              <a:rPr sz="14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gyógyszer nevét,</a:t>
            </a:r>
            <a:r>
              <a:rPr sz="14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hatáserősségét,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kiszerelését;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igényelt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gyógyszer dózisát (szükség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4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testsúly</a:t>
            </a:r>
            <a:r>
              <a:rPr sz="14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ill. testfelület</a:t>
            </a:r>
            <a:r>
              <a:rPr sz="1400" spc="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megjelölése);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támogatás időtartamát;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4493" y="3897780"/>
            <a:ext cx="170681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diagnózist (BNO</a:t>
            </a:r>
            <a:r>
              <a:rPr sz="1400" spc="-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3" dirty="0">
                <a:solidFill>
                  <a:srgbClr val="1F497D"/>
                </a:solidFill>
                <a:latin typeface="Calibri"/>
                <a:cs typeface="Calibri"/>
              </a:rPr>
              <a:t>kód);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4493" y="4111140"/>
            <a:ext cx="9200908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igénylő</a:t>
            </a:r>
            <a:r>
              <a:rPr sz="14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orvos</a:t>
            </a:r>
            <a:r>
              <a:rPr sz="14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nevét,</a:t>
            </a:r>
            <a:r>
              <a:rPr sz="14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orvosi</a:t>
            </a:r>
            <a:r>
              <a:rPr sz="1400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pecsétszámát,</a:t>
            </a:r>
            <a:r>
              <a:rPr sz="14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szakvizsgájának megnevezését,</a:t>
            </a:r>
            <a:r>
              <a:rPr sz="1400" spc="4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elérhetőségét</a:t>
            </a:r>
            <a:r>
              <a:rPr sz="14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(munkahelyének</a:t>
            </a:r>
            <a:r>
              <a:rPr sz="14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megnevezése,</a:t>
            </a:r>
            <a:r>
              <a:rPr sz="14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címe,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telefonszáma, esetleg</a:t>
            </a:r>
            <a:r>
              <a:rPr sz="14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e-mail címe).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0806" y="4546218"/>
            <a:ext cx="214825" cy="877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3423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7318" y="4537860"/>
            <a:ext cx="20445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Kórtörténeti</a:t>
            </a:r>
            <a:r>
              <a:rPr sz="1400" b="1" spc="-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összefoglaló,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18006" y="4759302"/>
            <a:ext cx="214931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04493" y="4750930"/>
            <a:ext cx="9682266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melyben</a:t>
            </a:r>
            <a:r>
              <a:rPr sz="14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szakorvos igazolja, hogy a biztosított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kizárólag az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igényelt</a:t>
            </a:r>
            <a:r>
              <a:rPr sz="14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készítménnyel</a:t>
            </a:r>
            <a:r>
              <a:rPr sz="1400" spc="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6" dirty="0">
                <a:solidFill>
                  <a:srgbClr val="1F497D"/>
                </a:solidFill>
                <a:latin typeface="Calibri"/>
                <a:cs typeface="Calibri"/>
              </a:rPr>
              <a:t>kezelhető</a:t>
            </a:r>
            <a:r>
              <a:rPr sz="14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3" dirty="0">
                <a:solidFill>
                  <a:srgbClr val="1F497D"/>
                </a:solidFill>
                <a:latin typeface="Calibri"/>
                <a:cs typeface="Calibri"/>
              </a:rPr>
              <a:t>hatékonyan</a:t>
            </a:r>
            <a:r>
              <a:rPr sz="1400" spc="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(3 hónapnál</a:t>
            </a:r>
            <a:r>
              <a:rPr sz="14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nem régebbi);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18006" y="4973192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04493" y="4964834"/>
            <a:ext cx="747925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ismételt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méltányossági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4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4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adott</a:t>
            </a:r>
            <a:r>
              <a:rPr sz="14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terápia</a:t>
            </a:r>
            <a:r>
              <a:rPr sz="14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hatására</a:t>
            </a:r>
            <a:r>
              <a:rPr sz="1400" spc="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7" dirty="0">
                <a:solidFill>
                  <a:srgbClr val="1F497D"/>
                </a:solidFill>
                <a:latin typeface="Calibri"/>
                <a:cs typeface="Calibri"/>
              </a:rPr>
              <a:t>bekövetkezett</a:t>
            </a:r>
            <a:r>
              <a:rPr sz="1400" spc="5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állapotváltozás</a:t>
            </a:r>
            <a:r>
              <a:rPr sz="1400" spc="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leírása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47318" y="5178194"/>
            <a:ext cx="140299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Leletek</a:t>
            </a:r>
            <a:r>
              <a:rPr sz="1400" b="1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másolata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18006" y="5399912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4493" y="5391554"/>
            <a:ext cx="965995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diagnózis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ill. a </a:t>
            </a:r>
            <a:r>
              <a:rPr sz="1400" spc="-11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szerinti</a:t>
            </a:r>
            <a:r>
              <a:rPr sz="14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terápia</a:t>
            </a:r>
            <a:r>
              <a:rPr sz="14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vagy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terápiaváltás</a:t>
            </a:r>
            <a:r>
              <a:rPr sz="1400" spc="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szükségessége igazolása</a:t>
            </a:r>
            <a:r>
              <a:rPr sz="14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céljából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aktuális</a:t>
            </a:r>
            <a:r>
              <a:rPr sz="1400" spc="3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statusa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iga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zol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ásán túl 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4493" y="5604965"/>
            <a:ext cx="457008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támogatás hosszabbítása</a:t>
            </a:r>
            <a:r>
              <a:rPr sz="1400" spc="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4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összehasonlítást is segíti);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18006" y="5826683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4493" y="5818325"/>
            <a:ext cx="9445749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ismételt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méltányossági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4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4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csak a 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megelőző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benyújtása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óta eltelt</a:t>
            </a:r>
            <a:r>
              <a:rPr sz="14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időszakban </a:t>
            </a:r>
            <a:r>
              <a:rPr sz="1400" spc="-17" dirty="0">
                <a:solidFill>
                  <a:srgbClr val="1F497D"/>
                </a:solidFill>
                <a:latin typeface="Calibri"/>
                <a:cs typeface="Calibri"/>
              </a:rPr>
              <a:t>bekövetkezett</a:t>
            </a:r>
            <a:r>
              <a:rPr sz="1400" spc="5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állapot-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változást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dokumentáló leletek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másolata szükséges.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3098" y="491022"/>
            <a:ext cx="6678228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2" dirty="0">
                <a:solidFill>
                  <a:srgbClr val="365B92"/>
                </a:solidFill>
                <a:latin typeface="Calibri"/>
                <a:cs typeface="Calibri"/>
              </a:rPr>
              <a:t>Gyógyszer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65B92"/>
                </a:solidFill>
                <a:latin typeface="Calibri"/>
                <a:cs typeface="Calibri"/>
              </a:rPr>
              <a:t>esetén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a </a:t>
            </a:r>
            <a:r>
              <a:rPr sz="3200" b="1" spc="-20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3200" b="1" spc="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tartalma</a:t>
            </a:r>
            <a:r>
              <a:rPr sz="3200" b="1" spc="-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142" y="1610788"/>
            <a:ext cx="10945637" cy="529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Magyarországon</a:t>
            </a:r>
            <a:r>
              <a:rPr sz="1600" b="1" spc="7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forgalombahozatali</a:t>
            </a:r>
            <a:r>
              <a:rPr sz="1600" b="1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engedéllyel</a:t>
            </a:r>
            <a:r>
              <a:rPr sz="1600" b="1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NEM </a:t>
            </a:r>
            <a:r>
              <a:rPr sz="1600" b="1" spc="-13" dirty="0">
                <a:solidFill>
                  <a:srgbClr val="1F497D"/>
                </a:solidFill>
                <a:latin typeface="Calibri"/>
                <a:cs typeface="Calibri"/>
              </a:rPr>
              <a:t>rendelkező</a:t>
            </a:r>
            <a:r>
              <a:rPr sz="1600" b="1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gyógyszer</a:t>
            </a:r>
            <a:r>
              <a:rPr sz="1600" b="1" spc="4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készítményre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méltányossági 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(ún.</a:t>
            </a:r>
          </a:p>
          <a:p>
            <a:pPr marL="0" marR="0">
              <a:lnSpc>
                <a:spcPts val="1923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egyedi import)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142" y="2342689"/>
            <a:ext cx="10794141" cy="150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Egyedi</a:t>
            </a:r>
            <a:r>
              <a:rPr sz="16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importos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készítmény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esetében</a:t>
            </a:r>
            <a:r>
              <a:rPr sz="16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az előbbieken</a:t>
            </a:r>
            <a:r>
              <a:rPr sz="1600" spc="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túl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Magyarországon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nem,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viszont</a:t>
            </a:r>
            <a:r>
              <a:rPr sz="16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valamely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EGT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tagállam</a:t>
            </a:r>
            <a:r>
              <a:rPr sz="1600" spc="-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területén</a:t>
            </a:r>
            <a:r>
              <a:rPr sz="16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forgalomban levő</a:t>
            </a:r>
            <a:r>
              <a:rPr sz="16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gyógyszer</a:t>
            </a:r>
            <a:r>
              <a:rPr sz="16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600" spc="5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kezelőorvosnak</a:t>
            </a:r>
            <a:r>
              <a:rPr sz="1600" spc="5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</a:p>
          <a:p>
            <a:pPr marL="286512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gyógyszer</a:t>
            </a:r>
            <a:r>
              <a:rPr sz="1600" spc="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rendelését</a:t>
            </a:r>
            <a:r>
              <a:rPr sz="1600" spc="4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megelőző</a:t>
            </a:r>
            <a:r>
              <a:rPr sz="1600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kérelme</a:t>
            </a:r>
            <a:r>
              <a:rPr sz="1600" spc="4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alapján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az NNGYK</a:t>
            </a:r>
            <a:r>
              <a:rPr sz="1600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kiadott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nyilatkozat,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Ún. harmadik</a:t>
            </a:r>
            <a:r>
              <a:rPr sz="1600" spc="-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országban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forgalomba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hozatalra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engedélyezett</a:t>
            </a:r>
            <a:r>
              <a:rPr sz="16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(azaz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Magyarországon</a:t>
            </a:r>
            <a:r>
              <a:rPr sz="16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az 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EGT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tagállamban,</a:t>
            </a:r>
            <a:r>
              <a:rPr sz="1600" spc="-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illetve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Európai</a:t>
            </a:r>
          </a:p>
          <a:p>
            <a:pPr marL="286512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Közösséggel</a:t>
            </a:r>
            <a:r>
              <a:rPr sz="1600" spc="4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vagy az EGT-vel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megkötött</a:t>
            </a:r>
            <a:r>
              <a:rPr sz="1600" spc="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nemzetközi</a:t>
            </a:r>
            <a:r>
              <a:rPr sz="1600" spc="4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szerződés</a:t>
            </a:r>
            <a:r>
              <a:rPr sz="1600" spc="5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alapján</a:t>
            </a:r>
            <a:r>
              <a:rPr sz="16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EGT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tagállamával</a:t>
            </a:r>
            <a:r>
              <a:rPr sz="1600" spc="-3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azonos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jogállást</a:t>
            </a:r>
            <a:r>
              <a:rPr sz="1600" spc="-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élvező</a:t>
            </a:r>
            <a:r>
              <a:rPr sz="1600" spc="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állam</a:t>
            </a:r>
          </a:p>
          <a:p>
            <a:pPr marL="286512" marR="0">
              <a:lnSpc>
                <a:spcPts val="1922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területén</a:t>
            </a:r>
            <a:r>
              <a:rPr sz="16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forgalomban nem levő)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gyógyszer</a:t>
            </a:r>
            <a:r>
              <a:rPr sz="16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600" spc="3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a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kezelőorvos</a:t>
            </a:r>
            <a:r>
              <a:rPr sz="1600" spc="5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kérelmére</a:t>
            </a:r>
            <a:r>
              <a:rPr sz="1600" spc="7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az NNGYK</a:t>
            </a:r>
            <a:r>
              <a:rPr sz="1600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kiadott 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engedély.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42" y="4049823"/>
            <a:ext cx="10438227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3. Indikáción</a:t>
            </a:r>
            <a:r>
              <a:rPr sz="1600" b="1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túl (off</a:t>
            </a:r>
            <a:r>
              <a:rPr sz="1600" b="1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label) rendelt</a:t>
            </a:r>
            <a:r>
              <a:rPr sz="1600" b="1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gyógyszerre</a:t>
            </a:r>
            <a:r>
              <a:rPr sz="1600" b="1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600" b="1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méltányossági</a:t>
            </a:r>
            <a:r>
              <a:rPr sz="1600" b="1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Indikáción</a:t>
            </a:r>
            <a:r>
              <a:rPr sz="16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túli</a:t>
            </a:r>
            <a:r>
              <a:rPr sz="1600" spc="-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gyógyszerrendelés</a:t>
            </a:r>
            <a:r>
              <a:rPr sz="1600" spc="6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előző</a:t>
            </a:r>
            <a:r>
              <a:rPr sz="16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dián</a:t>
            </a:r>
            <a:r>
              <a:rPr sz="1600" spc="-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túl, az indikáción</a:t>
            </a:r>
            <a:r>
              <a:rPr sz="1600" spc="-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túli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gyógyszerrendelés</a:t>
            </a:r>
            <a:r>
              <a:rPr sz="1600" spc="5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iránt</a:t>
            </a:r>
            <a:r>
              <a:rPr sz="1600" spc="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NNGYK-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hoz</a:t>
            </a:r>
            <a:r>
              <a:rPr sz="1600" spc="3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benyújtott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kérelem,</a:t>
            </a:r>
            <a:r>
              <a:rPr sz="1600" spc="3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(mellékletei</a:t>
            </a:r>
            <a:r>
              <a:rPr sz="16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nem kellenek)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az NNGYK</a:t>
            </a:r>
            <a:r>
              <a:rPr sz="1600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kiadott 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engedély.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>
            <a:extLst>
              <a:ext uri="{FF2B5EF4-FFF2-40B4-BE49-F238E27FC236}">
                <a16:creationId xmlns:a16="http://schemas.microsoft.com/office/drawing/2014/main" id="{0EA26157-798B-0806-0E86-2962B99C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2391"/>
            <a:ext cx="10319056" cy="66132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5063" y="420918"/>
            <a:ext cx="571507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8" dirty="0">
                <a:solidFill>
                  <a:srgbClr val="365B92"/>
                </a:solidFill>
                <a:latin typeface="Calibri"/>
                <a:cs typeface="Calibri"/>
              </a:rPr>
              <a:t>GYSE</a:t>
            </a:r>
            <a:r>
              <a:rPr sz="3200" b="1" spc="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65B92"/>
                </a:solidFill>
                <a:latin typeface="Calibri"/>
                <a:cs typeface="Calibri"/>
              </a:rPr>
              <a:t>esetén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a </a:t>
            </a:r>
            <a:r>
              <a:rPr sz="3200" b="1" spc="-20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3200" b="1" spc="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tartalma</a:t>
            </a:r>
            <a:r>
              <a:rPr sz="3200" b="1" spc="-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083" y="1257220"/>
            <a:ext cx="723726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gyógyászati</a:t>
            </a:r>
            <a:r>
              <a:rPr sz="1600" b="1" spc="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segédeszközre</a:t>
            </a:r>
            <a:r>
              <a:rPr sz="16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600" b="1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méltányossági</a:t>
            </a:r>
            <a:r>
              <a:rPr sz="1600" b="1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kérelemnek tartalmaznia</a:t>
            </a:r>
            <a:r>
              <a:rPr sz="1600" b="1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kell: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983" y="1501060"/>
            <a:ext cx="11313523" cy="1261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39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beteg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személyes</a:t>
            </a:r>
            <a:r>
              <a:rPr sz="1600" spc="3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adatait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29" dirty="0">
                <a:solidFill>
                  <a:srgbClr val="1F497D"/>
                </a:solidFill>
                <a:latin typeface="Calibri"/>
                <a:cs typeface="Calibri"/>
              </a:rPr>
              <a:t>(név,</a:t>
            </a:r>
            <a:r>
              <a:rPr sz="1600" spc="4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lakcím)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</a:t>
            </a:r>
            <a:r>
              <a:rPr sz="1600" spc="-37" dirty="0">
                <a:solidFill>
                  <a:srgbClr val="1F497D"/>
                </a:solidFill>
                <a:latin typeface="Calibri"/>
                <a:cs typeface="Calibri"/>
              </a:rPr>
              <a:t>TAJ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számát,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39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21" dirty="0">
                <a:solidFill>
                  <a:srgbClr val="1F497D"/>
                </a:solidFill>
                <a:latin typeface="Calibri"/>
                <a:cs typeface="Calibri"/>
              </a:rPr>
              <a:t>kért</a:t>
            </a:r>
            <a:r>
              <a:rPr sz="16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gyógyászati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segédeszköz</a:t>
            </a:r>
            <a:r>
              <a:rPr sz="16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megnevezését,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39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támogatással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nem rendelhető</a:t>
            </a:r>
            <a:r>
              <a:rPr sz="16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sorozatgyártású</a:t>
            </a:r>
            <a:r>
              <a:rPr sz="16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vagy egyedi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gyártású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gyógyászati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segédeszköz</a:t>
            </a:r>
            <a:r>
              <a:rPr sz="16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beteg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megjelölt</a:t>
            </a:r>
            <a:r>
              <a:rPr sz="1600" spc="5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a</a:t>
            </a:r>
          </a:p>
          <a:p>
            <a:pPr marL="284988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NEAK-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kal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1F497D"/>
                </a:solidFill>
                <a:latin typeface="Calibri"/>
                <a:cs typeface="Calibri"/>
              </a:rPr>
              <a:t>kötött</a:t>
            </a:r>
            <a:r>
              <a:rPr sz="16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érvényes</a:t>
            </a:r>
            <a:r>
              <a:rPr sz="1600" spc="4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hatályos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ártámogatási</a:t>
            </a:r>
            <a:r>
              <a:rPr sz="1600" b="1" u="sng" spc="-16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szerződéssel </a:t>
            </a:r>
            <a:r>
              <a:rPr sz="1600" b="1" u="sng" spc="-13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rendelkező</a:t>
            </a:r>
            <a:r>
              <a:rPr sz="1600" b="1" spc="20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– gyógyszertárnak</a:t>
            </a:r>
            <a:r>
              <a:rPr sz="16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vagy gyártónak vagy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forgalmazónak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a</a:t>
            </a:r>
          </a:p>
          <a:p>
            <a:pPr marL="284988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megnevezését.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083" y="2964481"/>
            <a:ext cx="238502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kérelemhez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csatolni 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kell: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283" y="3208321"/>
            <a:ext cx="11022692" cy="101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három hónapnál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nem régebbi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kórtörténeti</a:t>
            </a:r>
            <a:r>
              <a:rPr sz="16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összefoglalót,</a:t>
            </a:r>
            <a:r>
              <a:rPr sz="16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amely igazolja, hogy a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beteg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kizárólag az igényelt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termékkel</a:t>
            </a:r>
            <a:r>
              <a:rPr sz="16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kezelhető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</a:p>
          <a:p>
            <a:pPr marL="286511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látható</a:t>
            </a:r>
            <a:r>
              <a:rPr sz="16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el, továbbá</a:t>
            </a:r>
            <a:r>
              <a:rPr sz="16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beteget</a:t>
            </a:r>
            <a:r>
              <a:rPr sz="16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21" dirty="0">
                <a:solidFill>
                  <a:srgbClr val="1F497D"/>
                </a:solidFill>
                <a:latin typeface="Calibri"/>
                <a:cs typeface="Calibri"/>
              </a:rPr>
              <a:t>kezelő</a:t>
            </a:r>
            <a:r>
              <a:rPr sz="1600" spc="5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u="sng" spc="-13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szakorvos</a:t>
            </a:r>
            <a:r>
              <a:rPr sz="1600" u="sng" spc="31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javaslatát</a:t>
            </a:r>
            <a:r>
              <a:rPr sz="1600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[Szakorvosi</a:t>
            </a:r>
            <a:r>
              <a:rPr sz="16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javaslat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kórtörténeti</a:t>
            </a:r>
            <a:r>
              <a:rPr sz="16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összefoglaló</a:t>
            </a:r>
            <a:r>
              <a:rPr sz="1600" spc="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gyógyászati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segédeszköz</a:t>
            </a:r>
          </a:p>
          <a:p>
            <a:pPr marL="286511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egyedi</a:t>
            </a:r>
            <a:r>
              <a:rPr sz="16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méltányossági támogatásához], amelynek tartalmaznia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kell: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gyógyászati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segédeszköz</a:t>
            </a:r>
            <a:r>
              <a:rPr sz="1600" spc="3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nevét,</a:t>
            </a:r>
            <a:r>
              <a:rPr sz="1600" spc="4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600" spc="4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szükségességének</a:t>
            </a:r>
          </a:p>
          <a:p>
            <a:pPr marL="286511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indokoltságát,</a:t>
            </a:r>
            <a:r>
              <a:rPr sz="1600" spc="-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támogatás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időtartamát,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283" y="4183935"/>
            <a:ext cx="425929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légsínterápiás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 eszközök</a:t>
            </a:r>
            <a:r>
              <a:rPr sz="16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sz="1600" spc="-24" dirty="0">
                <a:solidFill>
                  <a:srgbClr val="1F497D"/>
                </a:solidFill>
                <a:latin typeface="Calibri"/>
                <a:cs typeface="Calibri"/>
              </a:rPr>
              <a:t>BiPAP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) az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előzőn</a:t>
            </a:r>
            <a:r>
              <a:rPr sz="1600" spc="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felül: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4283" y="4427291"/>
            <a:ext cx="10899029" cy="77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5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sz="1600" spc="1253" dirty="0">
                <a:solidFill>
                  <a:srgbClr val="1F497D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009999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INDIKÁCIÓS</a:t>
            </a:r>
            <a:r>
              <a:rPr sz="1600" b="1" u="sng" spc="51" dirty="0">
                <a:solidFill>
                  <a:srgbClr val="009999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009999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LAP</a:t>
            </a:r>
            <a:r>
              <a:rPr sz="1600" b="1" dirty="0">
                <a:solidFill>
                  <a:srgbClr val="009999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éjszakai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légsínterápiás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600" spc="4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sz="1600" spc="-23" dirty="0">
                <a:solidFill>
                  <a:srgbClr val="1F497D"/>
                </a:solidFill>
                <a:latin typeface="Calibri"/>
                <a:cs typeface="Calibri"/>
              </a:rPr>
              <a:t>BiPAP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) engedélyezéséhez</a:t>
            </a:r>
            <a:r>
              <a:rPr sz="16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/ ismételt engedélyezéséhez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ugyanazon termékre</a:t>
            </a:r>
            <a:r>
              <a:rPr sz="1600" spc="5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vonatkozó,</a:t>
            </a:r>
            <a:r>
              <a:rPr sz="1600" spc="3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ismételten benyújtott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6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elegendő az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előző</a:t>
            </a:r>
            <a:r>
              <a:rPr sz="16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6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benyújtása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óta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bekövetkezett</a:t>
            </a:r>
          </a:p>
          <a:p>
            <a:pPr marL="28651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állapotváltozásra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600" spc="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leletek csatolása,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4283" y="5159005"/>
            <a:ext cx="3039622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gyártó/forgalmazó</a:t>
            </a:r>
            <a:r>
              <a:rPr sz="16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adott: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4283" y="5402956"/>
            <a:ext cx="8546683" cy="101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5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sz="1600" spc="1253" dirty="0">
                <a:solidFill>
                  <a:srgbClr val="1F497D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009999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fogyasztóiár-ajánlatot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</a:p>
          <a:p>
            <a:pPr marL="45725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3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600" spc="4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megfelelőségét</a:t>
            </a:r>
            <a:r>
              <a:rPr sz="16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igazoló dokumentációt,</a:t>
            </a:r>
          </a:p>
          <a:p>
            <a:pPr marL="45725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3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forgalomba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hozó</a:t>
            </a:r>
            <a:r>
              <a:rPr sz="1600" spc="3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nyilatkozatát</a:t>
            </a:r>
            <a:r>
              <a:rPr sz="1600" spc="-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</a:t>
            </a:r>
            <a:r>
              <a:rPr sz="1600" spc="-20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600" spc="4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hasznos technológiai élettartamáról.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Többletmennyiség</a:t>
            </a:r>
            <a:r>
              <a:rPr sz="16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esetén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ezen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felül az orvos</a:t>
            </a:r>
            <a:r>
              <a:rPr sz="16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igazolását,</a:t>
            </a:r>
            <a:r>
              <a:rPr sz="1600" spc="-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hogy a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felírható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mennyiség nem elegendő.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0420" y="366943"/>
            <a:ext cx="582372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8" dirty="0">
                <a:solidFill>
                  <a:srgbClr val="365B92"/>
                </a:solidFill>
                <a:latin typeface="Calibri"/>
                <a:cs typeface="Calibri"/>
              </a:rPr>
              <a:t>GYSE</a:t>
            </a:r>
            <a:r>
              <a:rPr sz="3200" b="1" spc="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65B92"/>
                </a:solidFill>
                <a:latin typeface="Calibri"/>
                <a:cs typeface="Calibri"/>
              </a:rPr>
              <a:t>esetén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a </a:t>
            </a:r>
            <a:r>
              <a:rPr sz="3200" b="1" spc="-20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3200" b="1" spc="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tartalma</a:t>
            </a:r>
            <a:r>
              <a:rPr sz="3200" b="1" spc="-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4005" y="1093965"/>
            <a:ext cx="1320085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C00000"/>
                </a:solidFill>
                <a:latin typeface="Calibri"/>
                <a:cs typeface="Calibri"/>
              </a:rPr>
              <a:t>(GYSE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 folytatás)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4005" y="1316227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0543" y="1307869"/>
            <a:ext cx="501786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 kihirdetett</a:t>
            </a:r>
            <a:r>
              <a:rPr sz="1400" b="1" spc="-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indikációs</a:t>
            </a:r>
            <a:r>
              <a:rPr sz="1400" b="1" spc="-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feltételtől</a:t>
            </a:r>
            <a:r>
              <a:rPr sz="1400" b="1" spc="-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eltérően</a:t>
            </a:r>
            <a:r>
              <a:rPr sz="1400" b="1" spc="-4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kért támogatás</a:t>
            </a:r>
            <a:r>
              <a:rPr sz="1400" b="1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esetén: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1231" y="1529587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7743" y="1521229"/>
            <a:ext cx="932527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három hónapnál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nem régebbi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kórtörténeti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összefoglalót,</a:t>
            </a:r>
            <a:r>
              <a:rPr sz="1400" spc="-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 igazolja, hogy 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kizárólag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igényelt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termékkel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kezelhető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07743" y="1734589"/>
            <a:ext cx="88141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látható</a:t>
            </a:r>
            <a:r>
              <a:rPr sz="14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1231" y="1956307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07743" y="1947949"/>
            <a:ext cx="9105316" cy="256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beteget</a:t>
            </a:r>
            <a:r>
              <a:rPr sz="1400" spc="5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9" dirty="0">
                <a:solidFill>
                  <a:srgbClr val="1F497D"/>
                </a:solidFill>
                <a:latin typeface="Calibri"/>
                <a:cs typeface="Calibri"/>
              </a:rPr>
              <a:t>kezelő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szakorvos</a:t>
            </a:r>
            <a:r>
              <a:rPr sz="1400" b="1" u="sng" spc="-20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javaslatát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sz="1400" spc="-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amelyből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megállapítható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gyógyászati segédeszköz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neve, az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szükségességének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07743" y="2161309"/>
            <a:ext cx="111994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indokoltsága.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64005" y="2383027"/>
            <a:ext cx="214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0543" y="2374669"/>
            <a:ext cx="744375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 méltányosságból</a:t>
            </a:r>
            <a:r>
              <a:rPr sz="1400" b="1" spc="-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már</a:t>
            </a:r>
            <a:r>
              <a:rPr sz="1400" b="1" spc="-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támogatott</a:t>
            </a:r>
            <a:r>
              <a:rPr sz="1400" b="1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gyógyászati segédeszköz</a:t>
            </a:r>
            <a:r>
              <a:rPr sz="1400" b="1" spc="-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javítási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díjához</a:t>
            </a:r>
            <a:r>
              <a:rPr sz="1400" b="1" spc="-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kért támogatás</a:t>
            </a:r>
            <a:r>
              <a:rPr sz="1400" b="1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esetén: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21231" y="2596111"/>
            <a:ext cx="214931" cy="109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743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79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07743" y="2587739"/>
            <a:ext cx="9366521" cy="111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három hónapnál</a:t>
            </a:r>
            <a:r>
              <a:rPr sz="14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nem régebbi</a:t>
            </a:r>
            <a:r>
              <a:rPr sz="14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kórtörténeti</a:t>
            </a:r>
            <a:r>
              <a:rPr sz="1400" b="1" u="sng" spc="-31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összefoglaló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t,</a:t>
            </a:r>
            <a:r>
              <a:rPr sz="1400" spc="-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 igazolja, hogy a beteg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kizárólag az igényelt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termékkel</a:t>
            </a:r>
            <a:r>
              <a:rPr sz="1400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6" dirty="0">
                <a:solidFill>
                  <a:srgbClr val="1F497D"/>
                </a:solidFill>
                <a:latin typeface="Calibri"/>
                <a:cs typeface="Calibri"/>
              </a:rPr>
              <a:t>kezelhető,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látható</a:t>
            </a:r>
            <a:r>
              <a:rPr sz="14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3" dirty="0">
                <a:solidFill>
                  <a:srgbClr val="1F497D"/>
                </a:solidFill>
                <a:latin typeface="Calibri"/>
                <a:cs typeface="Calibri"/>
              </a:rPr>
              <a:t>nyilatkozatát</a:t>
            </a:r>
            <a:r>
              <a:rPr sz="14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korábban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méltányosságból támogatott,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javítandó</a:t>
            </a:r>
            <a:r>
              <a:rPr sz="14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megnevezéséről</a:t>
            </a:r>
            <a:r>
              <a:rPr sz="14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arról,</a:t>
            </a:r>
            <a:r>
              <a:rPr sz="1400" spc="-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hogy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1" dirty="0">
                <a:solidFill>
                  <a:srgbClr val="1F497D"/>
                </a:solidFill>
                <a:latin typeface="Calibri"/>
                <a:cs typeface="Calibri"/>
              </a:rPr>
              <a:t>mikor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részesült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méltányosságból támogatásban,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javításra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400" spc="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árajánlat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ot</a:t>
            </a:r>
            <a:r>
              <a:rPr sz="1400" spc="-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(alkatrész</a:t>
            </a:r>
            <a:r>
              <a:rPr sz="14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munkaóra bontásban).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64005" y="3663568"/>
            <a:ext cx="214825" cy="151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8513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0543" y="3655210"/>
            <a:ext cx="911414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Már</a:t>
            </a:r>
            <a:r>
              <a:rPr sz="14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támogatott,</a:t>
            </a:r>
            <a:r>
              <a:rPr sz="1400" b="1" spc="-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egyedi</a:t>
            </a:r>
            <a:r>
              <a:rPr sz="1400" b="1" spc="-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méretvétel</a:t>
            </a:r>
            <a:r>
              <a:rPr sz="1400" b="1" spc="-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alapján</a:t>
            </a:r>
            <a:r>
              <a:rPr sz="1400" b="1" spc="-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gyártott</a:t>
            </a:r>
            <a:r>
              <a:rPr sz="1400" b="1" spc="-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gyógyászati</a:t>
            </a:r>
            <a:r>
              <a:rPr sz="1400" b="1" spc="-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segédeszköz</a:t>
            </a:r>
            <a:r>
              <a:rPr sz="1400" b="1" spc="-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alkatrésze</a:t>
            </a:r>
            <a:r>
              <a:rPr sz="1400" b="1" spc="-4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cseréjéhez</a:t>
            </a:r>
            <a:r>
              <a:rPr sz="14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kért</a:t>
            </a:r>
            <a:r>
              <a:rPr sz="1400" b="1" spc="-3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támogatás</a:t>
            </a:r>
            <a:r>
              <a:rPr sz="1400" b="1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esetén: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21231" y="3876928"/>
            <a:ext cx="214825" cy="109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743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79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07743" y="3868570"/>
            <a:ext cx="9325270" cy="1109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három hónapnál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nem régebbi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kórtörténeti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összefoglalót,</a:t>
            </a:r>
            <a:r>
              <a:rPr sz="1400" spc="-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 igazolja, hogy 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kizárólag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igényelt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termékkel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kezelhető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látható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el;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beteget</a:t>
            </a:r>
            <a:r>
              <a:rPr sz="1400" spc="5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9" dirty="0">
                <a:solidFill>
                  <a:srgbClr val="1F497D"/>
                </a:solidFill>
                <a:latin typeface="Calibri"/>
                <a:cs typeface="Calibri"/>
              </a:rPr>
              <a:t>kezelő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szakorvos</a:t>
            </a:r>
            <a:r>
              <a:rPr sz="1400" b="1" u="sng" spc="-20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javaslatát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sz="1400" b="1" spc="-4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 igazolja az állapotváltozás</a:t>
            </a:r>
            <a:r>
              <a:rPr sz="1400" spc="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3" dirty="0">
                <a:solidFill>
                  <a:srgbClr val="1F497D"/>
                </a:solidFill>
                <a:latin typeface="Calibri"/>
                <a:cs typeface="Calibri"/>
              </a:rPr>
              <a:t>tényét</a:t>
            </a:r>
            <a:r>
              <a:rPr sz="1400" spc="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leírását, és amelyből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megállapítható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alkatrészcsere</a:t>
            </a:r>
            <a:r>
              <a:rPr sz="1400" spc="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indokoltsága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is,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alkatrészre</a:t>
            </a:r>
            <a:r>
              <a:rPr sz="1400" spc="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csere munkadíjára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400" spc="3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árajánlat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0543" y="4935624"/>
            <a:ext cx="513947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Gyógyászati</a:t>
            </a:r>
            <a:r>
              <a:rPr sz="1400" b="1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segédeszköz</a:t>
            </a:r>
            <a:r>
              <a:rPr sz="1400" b="1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kölcsönzési</a:t>
            </a:r>
            <a:r>
              <a:rPr sz="1400" b="1" spc="-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díjához</a:t>
            </a:r>
            <a:r>
              <a:rPr sz="1400" b="1" spc="-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kért támogatás</a:t>
            </a:r>
            <a:r>
              <a:rPr sz="1400" b="1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97D"/>
                </a:solidFill>
                <a:latin typeface="Calibri"/>
                <a:cs typeface="Calibri"/>
              </a:rPr>
              <a:t>esetén: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21231" y="5157342"/>
            <a:ext cx="214931" cy="1091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71"/>
              </a:lnSpc>
              <a:spcBef>
                <a:spcPts val="1739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793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07743" y="5148984"/>
            <a:ext cx="9325270" cy="132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három hónapnál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nem régebbi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kórtörténeti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összefoglalót,</a:t>
            </a:r>
            <a:r>
              <a:rPr sz="1400" spc="-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 igazolja, hogy a 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kizárólag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igényelt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termékkel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kezelhető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látható</a:t>
            </a:r>
            <a:r>
              <a:rPr sz="14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beteget</a:t>
            </a:r>
            <a:r>
              <a:rPr sz="1400" spc="5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9" dirty="0">
                <a:solidFill>
                  <a:srgbClr val="1F497D"/>
                </a:solidFill>
                <a:latin typeface="Calibri"/>
                <a:cs typeface="Calibri"/>
              </a:rPr>
              <a:t>kezelő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szakorvos</a:t>
            </a:r>
            <a:r>
              <a:rPr sz="1400" b="1" u="sng" spc="-20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javaslatát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sz="1400" spc="-4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amelyből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megállapítható</a:t>
            </a:r>
            <a:r>
              <a:rPr sz="1400" spc="2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gyógyászati segédeszköz</a:t>
            </a:r>
            <a:r>
              <a:rPr sz="14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neve,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szükségességének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indokoltsága, a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kölcsönzés várható időtartama, valamint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kölcsönzést </a:t>
            </a:r>
            <a:r>
              <a:rPr sz="1400" spc="-11" dirty="0">
                <a:solidFill>
                  <a:srgbClr val="1F497D"/>
                </a:solidFill>
                <a:latin typeface="Calibri"/>
                <a:cs typeface="Calibri"/>
              </a:rPr>
              <a:t>végző</a:t>
            </a:r>
            <a:r>
              <a:rPr sz="14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egészségügyi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szolgáltatónak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kölcsönzés napi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díjára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vonatkozó</a:t>
            </a:r>
            <a:r>
              <a:rPr sz="14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9999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árajánlat</a:t>
            </a:r>
            <a:r>
              <a:rPr sz="1400" spc="-11" dirty="0">
                <a:solidFill>
                  <a:srgbClr val="1F497D"/>
                </a:solidFill>
                <a:latin typeface="Calibri"/>
                <a:cs typeface="Calibri"/>
              </a:rPr>
              <a:t>át</a:t>
            </a:r>
            <a:r>
              <a:rPr sz="1400" spc="-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az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megfelelőségét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igazoló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dokumentációt.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9108" y="2125960"/>
            <a:ext cx="225605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Jogi</a:t>
            </a:r>
            <a:r>
              <a:rPr sz="24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alapvetés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108" y="2857480"/>
            <a:ext cx="7271490" cy="1873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65B92"/>
                </a:solidFill>
                <a:latin typeface="Calibri"/>
                <a:cs typeface="Calibri"/>
              </a:rPr>
              <a:t>Batthyány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-Strattman</a:t>
            </a:r>
            <a:r>
              <a:rPr sz="2400" b="1" spc="5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László</a:t>
            </a:r>
            <a:r>
              <a:rPr sz="2400" b="1" spc="-3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65B92"/>
                </a:solidFill>
                <a:latin typeface="Calibri"/>
                <a:cs typeface="Calibri"/>
              </a:rPr>
              <a:t>Alapítvány</a:t>
            </a:r>
            <a:r>
              <a:rPr sz="2400" b="1" spc="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a Gyógyításért</a:t>
            </a:r>
          </a:p>
          <a:p>
            <a:pPr marL="0" marR="0">
              <a:lnSpc>
                <a:spcPts val="2929"/>
              </a:lnSpc>
              <a:spcBef>
                <a:spcPts val="2882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Nemzeti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Egészségbiztosítási</a:t>
            </a:r>
            <a:r>
              <a:rPr sz="2400" b="1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4" dirty="0">
                <a:solidFill>
                  <a:srgbClr val="365B92"/>
                </a:solidFill>
                <a:latin typeface="Calibri"/>
                <a:cs typeface="Calibri"/>
              </a:rPr>
              <a:t>Alapkezelő</a:t>
            </a:r>
          </a:p>
          <a:p>
            <a:pPr marL="0" marR="0">
              <a:lnSpc>
                <a:spcPts val="2929"/>
              </a:lnSpc>
              <a:spcBef>
                <a:spcPts val="288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Elszámolások,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statisztika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6713" y="179491"/>
            <a:ext cx="4707728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0" dirty="0">
                <a:solidFill>
                  <a:srgbClr val="1F497D"/>
                </a:solidFill>
                <a:latin typeface="Calibri"/>
                <a:cs typeface="Calibri"/>
              </a:rPr>
              <a:t>Gyógyászati</a:t>
            </a:r>
            <a:r>
              <a:rPr sz="3200" b="1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3200" b="1" spc="-21" dirty="0">
                <a:solidFill>
                  <a:srgbClr val="1F497D"/>
                </a:solidFill>
                <a:latin typeface="Calibri"/>
                <a:cs typeface="Calibri"/>
              </a:rPr>
              <a:t>segédeszközök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3624" y="1274722"/>
            <a:ext cx="87068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Folyamat: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3624" y="1488082"/>
            <a:ext cx="520430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1.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Kérelem érkeztetése,</a:t>
            </a:r>
            <a:r>
              <a:rPr sz="1400" spc="3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adatok</a:t>
            </a:r>
            <a:r>
              <a:rPr sz="1400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rögzítése a nyilvántartó</a:t>
            </a:r>
            <a:r>
              <a:rPr sz="1400" spc="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programban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73624" y="1701442"/>
            <a:ext cx="5184001" cy="132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2.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Kérelem és csatolt dokumentumok</a:t>
            </a:r>
            <a:r>
              <a:rPr sz="14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(szakorvosi javaslat,</a:t>
            </a:r>
            <a:r>
              <a:rPr sz="14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árajánlat,</a:t>
            </a:r>
          </a:p>
          <a:p>
            <a:pPr marL="3429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termékdokumentáció) áttekintése,</a:t>
            </a:r>
            <a:r>
              <a:rPr sz="14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ellenőrzése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3.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(Hiánypótlásra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felszólítás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- végzés)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4.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(Orvosszakértői vélemény</a:t>
            </a:r>
            <a:r>
              <a:rPr sz="14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kérése)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5.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1F497D"/>
                </a:solidFill>
                <a:latin typeface="Calibri"/>
                <a:cs typeface="Calibri"/>
              </a:rPr>
              <a:t>(Tényállás</a:t>
            </a:r>
            <a:r>
              <a:rPr sz="1400" spc="3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tisztázás, </a:t>
            </a:r>
            <a:r>
              <a:rPr sz="1400" spc="-13" dirty="0">
                <a:solidFill>
                  <a:srgbClr val="1F497D"/>
                </a:solidFill>
                <a:latin typeface="Calibri"/>
                <a:cs typeface="Calibri"/>
              </a:rPr>
              <a:t>nyilatkozattételre</a:t>
            </a:r>
            <a:r>
              <a:rPr sz="1400" spc="6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felhívás</a:t>
            </a:r>
            <a:r>
              <a:rPr sz="14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-</a:t>
            </a:r>
            <a:r>
              <a:rPr sz="14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végzés)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6.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Döntés –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határozat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73624" y="2981856"/>
            <a:ext cx="5043679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7.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Döntés tartalmának</a:t>
            </a:r>
            <a:r>
              <a:rPr sz="14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nyilvántartó</a:t>
            </a:r>
            <a:r>
              <a:rPr sz="14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programban történő rögzítése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8.</a:t>
            </a:r>
            <a:r>
              <a:rPr sz="1400" spc="13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Döntés </a:t>
            </a:r>
            <a:r>
              <a:rPr sz="1400" spc="-11" dirty="0">
                <a:solidFill>
                  <a:srgbClr val="1F497D"/>
                </a:solidFill>
                <a:latin typeface="Calibri"/>
                <a:cs typeface="Calibri"/>
              </a:rPr>
              <a:t>közlése</a:t>
            </a:r>
            <a:r>
              <a:rPr sz="14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(beteg,</a:t>
            </a:r>
            <a:r>
              <a:rPr sz="1400" spc="3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orvos,</a:t>
            </a:r>
            <a:r>
              <a:rPr sz="1400" spc="-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forgalmazó)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8638" y="4047386"/>
            <a:ext cx="384151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400" spc="-12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  <a:r>
              <a:rPr sz="14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elbírálása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során</a:t>
            </a:r>
            <a:r>
              <a:rPr sz="1400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figyelembevételre</a:t>
            </a:r>
            <a:r>
              <a:rPr sz="1400" spc="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kerül: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8638" y="4269104"/>
            <a:ext cx="214931" cy="1304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45150" y="4260746"/>
            <a:ext cx="5987411" cy="153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beteg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kórtörténete,</a:t>
            </a:r>
            <a:r>
              <a:rPr sz="14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betegség</a:t>
            </a:r>
            <a:r>
              <a:rPr sz="14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súlyossága,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orvosszakmai</a:t>
            </a:r>
            <a:r>
              <a:rPr sz="14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indokoltsága,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eszköz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költsége</a:t>
            </a:r>
            <a:r>
              <a:rPr sz="14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és költséghatékonysága,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várható</a:t>
            </a:r>
            <a:r>
              <a:rPr sz="14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egészségnyereség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7" dirty="0">
                <a:solidFill>
                  <a:srgbClr val="1F497D"/>
                </a:solidFill>
                <a:latin typeface="Calibri"/>
                <a:cs typeface="Calibri"/>
              </a:rPr>
              <a:t>kórkép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 előfordulási gyakorisága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 támogatással</a:t>
            </a:r>
            <a:r>
              <a:rPr sz="14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rendelhető</a:t>
            </a:r>
            <a:r>
              <a:rPr sz="1400" spc="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komparátor</a:t>
            </a:r>
            <a:r>
              <a:rPr sz="14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technológiák, illetve</a:t>
            </a:r>
            <a:r>
              <a:rPr sz="14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az,</a:t>
            </a:r>
            <a:r>
              <a:rPr sz="1400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hogy a </a:t>
            </a:r>
            <a:r>
              <a:rPr sz="1400" spc="-15" dirty="0">
                <a:solidFill>
                  <a:srgbClr val="1F497D"/>
                </a:solidFill>
                <a:latin typeface="Calibri"/>
                <a:cs typeface="Calibri"/>
              </a:rPr>
              <a:t>kérelmező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azokkal</a:t>
            </a:r>
            <a:r>
              <a:rPr sz="14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miért nem látható</a:t>
            </a:r>
            <a:r>
              <a:rPr sz="1400" spc="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97D"/>
                </a:solidFill>
                <a:latin typeface="Calibri"/>
                <a:cs typeface="Calibri"/>
              </a:rPr>
              <a:t>el.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86705" y="5974635"/>
            <a:ext cx="479561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Minimálbér</a:t>
            </a:r>
            <a:r>
              <a:rPr sz="1600" spc="-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kétszeresét</a:t>
            </a:r>
            <a:r>
              <a:rPr sz="1600" spc="7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meghaladó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árú</a:t>
            </a:r>
            <a:r>
              <a:rPr sz="1600" spc="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termékek</a:t>
            </a:r>
            <a:r>
              <a:rPr sz="1600" spc="4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= BSLA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86772" y="6568534"/>
            <a:ext cx="93133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Forrás:</a:t>
            </a:r>
            <a:r>
              <a:rPr sz="10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NEAK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39409628-EDCE-6E2C-CA6F-B2CA58F6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1087"/>
          <a:stretch>
            <a:fillRect/>
          </a:stretch>
        </p:blipFill>
        <p:spPr>
          <a:xfrm>
            <a:off x="0" y="714304"/>
            <a:ext cx="5141426" cy="54408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7510" y="491022"/>
            <a:ext cx="9229910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30" dirty="0">
                <a:solidFill>
                  <a:srgbClr val="365B92"/>
                </a:solidFill>
                <a:latin typeface="Calibri"/>
                <a:cs typeface="Calibri"/>
              </a:rPr>
              <a:t>JOGORVOSLAT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– </a:t>
            </a:r>
            <a:r>
              <a:rPr sz="3200" b="1" spc="-13" dirty="0">
                <a:solidFill>
                  <a:srgbClr val="365B92"/>
                </a:solidFill>
                <a:latin typeface="Calibri"/>
                <a:cs typeface="Calibri"/>
              </a:rPr>
              <a:t>BÍRÓSÁGI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44" dirty="0">
                <a:solidFill>
                  <a:srgbClr val="365B92"/>
                </a:solidFill>
                <a:latin typeface="Calibri"/>
                <a:cs typeface="Calibri"/>
              </a:rPr>
              <a:t>FELÜLVZSGÁLAT</a:t>
            </a:r>
            <a:r>
              <a:rPr sz="3200" b="1" spc="74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(Ákr.</a:t>
            </a:r>
            <a:r>
              <a:rPr sz="3200" b="1" spc="-1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65B92"/>
                </a:solidFill>
                <a:latin typeface="Calibri"/>
                <a:cs typeface="Calibri"/>
              </a:rPr>
              <a:t>Kp.):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805" y="1574212"/>
            <a:ext cx="10625536" cy="773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méltányossági jogkörben</a:t>
            </a:r>
            <a:r>
              <a:rPr sz="1600" spc="2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hozott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döntés ellen nincs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helye</a:t>
            </a:r>
            <a:r>
              <a:rPr sz="1600" spc="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fellebbezésnek.</a:t>
            </a:r>
            <a:r>
              <a:rPr sz="1600" spc="4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döntés</a:t>
            </a:r>
            <a:r>
              <a:rPr sz="1600" b="1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közlésétől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számított</a:t>
            </a:r>
            <a:r>
              <a:rPr sz="1600" b="1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harminc</a:t>
            </a:r>
            <a:r>
              <a:rPr sz="1600" b="1" spc="3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napon</a:t>
            </a:r>
            <a:r>
              <a:rPr sz="1600" b="1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belül,</a:t>
            </a:r>
          </a:p>
          <a:p>
            <a:pPr marL="0" marR="0">
              <a:lnSpc>
                <a:spcPts val="1923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az alapul</a:t>
            </a:r>
            <a:r>
              <a:rPr sz="1600" spc="-3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szolgáló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tények</a:t>
            </a:r>
            <a:r>
              <a:rPr sz="1600" spc="2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bizonyítékok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megjelölésével,</a:t>
            </a:r>
            <a:r>
              <a:rPr sz="1600" spc="5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jogsérelemre 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hivatkozással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kérelmező</a:t>
            </a:r>
            <a:r>
              <a:rPr sz="1600" spc="4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lakóhelye</a:t>
            </a:r>
            <a:r>
              <a:rPr sz="1600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szerint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illetékes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törvényszék</a:t>
            </a:r>
            <a:r>
              <a:rPr sz="1600" spc="3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előtt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12" dirty="0">
                <a:solidFill>
                  <a:srgbClr val="1F497D"/>
                </a:solidFill>
                <a:latin typeface="Calibri"/>
                <a:cs typeface="Calibri"/>
              </a:rPr>
              <a:t>közigazgatási</a:t>
            </a:r>
            <a:r>
              <a:rPr sz="1600" b="1" spc="-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per</a:t>
            </a:r>
            <a:r>
              <a:rPr sz="1600" b="1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indítható.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805" y="2793793"/>
            <a:ext cx="10728410" cy="1504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keresetlevelet</a:t>
            </a:r>
            <a:r>
              <a:rPr sz="1600" b="1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három</a:t>
            </a:r>
            <a:r>
              <a:rPr sz="1600" b="1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példányban</a:t>
            </a:r>
            <a:r>
              <a:rPr sz="1600" b="1" spc="4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NEAK-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hoz</a:t>
            </a:r>
            <a:r>
              <a:rPr sz="1600" spc="3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kell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benyújtani,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vagy ajánlott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küldeményként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postára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adni (1139</a:t>
            </a:r>
            <a:r>
              <a:rPr sz="16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Budapest, </a:t>
            </a:r>
            <a:r>
              <a:rPr sz="1600" spc="-32" dirty="0">
                <a:solidFill>
                  <a:srgbClr val="1F497D"/>
                </a:solidFill>
                <a:latin typeface="Calibri"/>
                <a:cs typeface="Calibri"/>
              </a:rPr>
              <a:t>Váci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út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73/A.).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Jogi képviselővel</a:t>
            </a:r>
            <a:r>
              <a:rPr sz="1600" spc="3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eljáró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fél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a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keresetlevelet</a:t>
            </a:r>
            <a:r>
              <a:rPr sz="1600" spc="7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kizárólag elektronikus</a:t>
            </a:r>
            <a:r>
              <a:rPr sz="1600" spc="2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űrlapon az űrlapbenyújtás támogatási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 szolgáltatás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igénybevételével</a:t>
            </a:r>
            <a:r>
              <a:rPr sz="16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köteles</a:t>
            </a:r>
            <a:r>
              <a:rPr sz="16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benyújtani a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NEAK-nál (</a:t>
            </a:r>
            <a:r>
              <a:rPr sz="1600" u="sng" dirty="0">
                <a:solidFill>
                  <a:srgbClr val="009999"/>
                </a:solidFill>
                <a:latin typeface="Calibri"/>
                <a:cs typeface="Calibri"/>
              </a:rPr>
              <a:t>https://iaf.magyarorszag.hu/szuf_ugyleiras?id=aa883e16-5fc2-491c-8f16-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dc0f8298f511&amp;_n=keresetlevel_a_nemzeti_egeszsegbiztositasi_alapkezelo_ellen_inditando_tarsadalombiztositasi_hatarozat_bi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u="sng" dirty="0">
                <a:solidFill>
                  <a:srgbClr val="009999"/>
                </a:solidFill>
                <a:latin typeface="Calibri"/>
                <a:cs typeface="Calibri"/>
              </a:rPr>
              <a:t>rosagi_felulvizsgalata_iranti_perhez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805" y="4500927"/>
            <a:ext cx="10715322" cy="77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9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közigazgatási</a:t>
            </a:r>
            <a:r>
              <a:rPr sz="1600" spc="-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perrendtartásról</a:t>
            </a:r>
            <a:r>
              <a:rPr sz="1600" spc="5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szóló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2017.</a:t>
            </a:r>
            <a:r>
              <a:rPr sz="1600" spc="3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évi</a:t>
            </a:r>
            <a:r>
              <a:rPr sz="16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I.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törvény</a:t>
            </a:r>
            <a:r>
              <a:rPr sz="1600" spc="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85.</a:t>
            </a:r>
            <a:r>
              <a:rPr sz="1600" spc="4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§ (5)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bekezdése</a:t>
            </a:r>
            <a:r>
              <a:rPr sz="1600" spc="4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értelmében</a:t>
            </a:r>
            <a:r>
              <a:rPr sz="1600" spc="18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mérlegelési</a:t>
            </a:r>
            <a:r>
              <a:rPr sz="16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jogkörben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megvalósított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közigazgatási</a:t>
            </a:r>
            <a:r>
              <a:rPr sz="1600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cselekmény</a:t>
            </a:r>
            <a:r>
              <a:rPr sz="1600" spc="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6" dirty="0">
                <a:solidFill>
                  <a:srgbClr val="1F497D"/>
                </a:solidFill>
                <a:latin typeface="Calibri"/>
                <a:cs typeface="Calibri"/>
              </a:rPr>
              <a:t>akkor</a:t>
            </a:r>
            <a:r>
              <a:rPr sz="16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jogszerű</a:t>
            </a:r>
            <a:r>
              <a:rPr sz="1600" spc="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amennyiben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határozatból</a:t>
            </a:r>
            <a:r>
              <a:rPr sz="16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mérlegelés</a:t>
            </a:r>
            <a:r>
              <a:rPr sz="1600" spc="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szempontjai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azok</a:t>
            </a:r>
            <a:r>
              <a:rPr sz="16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okszerűsége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megállapítható.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9108" y="2125960"/>
            <a:ext cx="225605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Jogi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alapvetés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108" y="2857480"/>
            <a:ext cx="7271490" cy="1873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65B92"/>
                </a:solidFill>
                <a:latin typeface="Calibri"/>
                <a:cs typeface="Calibri"/>
              </a:rPr>
              <a:t>Batthyány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-Strattman</a:t>
            </a:r>
            <a:r>
              <a:rPr sz="2400" b="1" spc="5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László</a:t>
            </a:r>
            <a:r>
              <a:rPr sz="2400" b="1" spc="-3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65B92"/>
                </a:solidFill>
                <a:latin typeface="Calibri"/>
                <a:cs typeface="Calibri"/>
              </a:rPr>
              <a:t>Alapítvány</a:t>
            </a:r>
            <a:r>
              <a:rPr sz="2400" b="1" spc="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a Gyógyításért</a:t>
            </a:r>
          </a:p>
          <a:p>
            <a:pPr marL="0" marR="0">
              <a:lnSpc>
                <a:spcPts val="2929"/>
              </a:lnSpc>
              <a:spcBef>
                <a:spcPts val="2882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Nemzeti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Egészségbiztosítási</a:t>
            </a:r>
            <a:r>
              <a:rPr sz="2400" b="1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4" dirty="0">
                <a:solidFill>
                  <a:srgbClr val="365B92"/>
                </a:solidFill>
                <a:latin typeface="Calibri"/>
                <a:cs typeface="Calibri"/>
              </a:rPr>
              <a:t>Alapkezelő</a:t>
            </a:r>
          </a:p>
          <a:p>
            <a:pPr marL="0" marR="0">
              <a:lnSpc>
                <a:spcPts val="2929"/>
              </a:lnSpc>
              <a:spcBef>
                <a:spcPts val="28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Elszámolások,</a:t>
            </a:r>
            <a:r>
              <a:rPr sz="2400" b="1" spc="-2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libri"/>
                <a:cs typeface="Calibri"/>
              </a:rPr>
              <a:t>statisztika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53233" y="299252"/>
            <a:ext cx="711540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1F497D"/>
                </a:solidFill>
                <a:latin typeface="Calibri"/>
                <a:cs typeface="Calibri"/>
              </a:rPr>
              <a:t>Elszámolások</a:t>
            </a:r>
            <a:r>
              <a:rPr sz="3200" b="1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97D"/>
                </a:solidFill>
                <a:latin typeface="Calibri"/>
                <a:cs typeface="Calibri"/>
              </a:rPr>
              <a:t>és publikus</a:t>
            </a:r>
            <a:r>
              <a:rPr sz="3200" b="1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3200" b="1" spc="-18" dirty="0">
                <a:solidFill>
                  <a:srgbClr val="1F497D"/>
                </a:solidFill>
                <a:latin typeface="Calibri"/>
                <a:cs typeface="Calibri"/>
              </a:rPr>
              <a:t>forgalmi</a:t>
            </a:r>
            <a:r>
              <a:rPr sz="3200" b="1" dirty="0">
                <a:solidFill>
                  <a:srgbClr val="1F497D"/>
                </a:solidFill>
                <a:latin typeface="Calibri"/>
                <a:cs typeface="Calibri"/>
              </a:rPr>
              <a:t> adatok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667" y="1281319"/>
            <a:ext cx="10314775" cy="56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8" dirty="0">
                <a:solidFill>
                  <a:srgbClr val="1F497D"/>
                </a:solidFill>
                <a:latin typeface="Calibri"/>
                <a:cs typeface="Calibri"/>
              </a:rPr>
              <a:t>Vényes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 gyógyszer-</a:t>
            </a:r>
            <a:r>
              <a:rPr sz="1800" b="1" spc="-3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és</a:t>
            </a:r>
            <a:r>
              <a:rPr sz="1800" b="1" spc="-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gyse támogatás</a:t>
            </a:r>
            <a:r>
              <a:rPr sz="1800" b="1" spc="-2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(gyógyszertárak,</a:t>
            </a:r>
            <a:r>
              <a:rPr sz="1800" b="1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gyse </a:t>
            </a:r>
            <a:r>
              <a:rPr sz="1800" b="1" spc="-10" dirty="0">
                <a:solidFill>
                  <a:srgbClr val="1F497D"/>
                </a:solidFill>
                <a:latin typeface="Calibri"/>
                <a:cs typeface="Calibri"/>
              </a:rPr>
              <a:t>szolgáltatók):</a:t>
            </a:r>
          </a:p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szolgáltató</a:t>
            </a:r>
            <a:r>
              <a:rPr sz="1600" spc="-1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NEAK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felé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jelentett </a:t>
            </a:r>
            <a:r>
              <a:rPr sz="1600" spc="-15" dirty="0">
                <a:solidFill>
                  <a:srgbClr val="1F497D"/>
                </a:solidFill>
                <a:latin typeface="Calibri"/>
                <a:cs typeface="Calibri"/>
              </a:rPr>
              <a:t>vények</a:t>
            </a:r>
            <a:r>
              <a:rPr sz="1600" spc="3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alapján</a:t>
            </a:r>
            <a:r>
              <a:rPr sz="1600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utólagosan,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dekádonként.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(GYSE</a:t>
            </a:r>
            <a:r>
              <a:rPr sz="1600" spc="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jellemzően</a:t>
            </a:r>
            <a:r>
              <a:rPr sz="16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2 heti, 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gyógyszer</a:t>
            </a:r>
            <a:r>
              <a:rPr sz="1600" spc="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heti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5179" y="1801288"/>
            <a:ext cx="71692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dekád)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8667" y="2044838"/>
            <a:ext cx="10120544" cy="77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BSLA</a:t>
            </a:r>
            <a:r>
              <a:rPr sz="1600" spc="2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által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kiadott engedély</a:t>
            </a:r>
            <a:r>
              <a:rPr sz="1600" spc="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alapján</a:t>
            </a:r>
            <a:r>
              <a:rPr sz="16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beteg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számára</a:t>
            </a:r>
            <a:r>
              <a:rPr sz="16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biztosított </a:t>
            </a:r>
            <a:r>
              <a:rPr sz="1600" spc="-10" dirty="0">
                <a:solidFill>
                  <a:srgbClr val="1F497D"/>
                </a:solidFill>
                <a:latin typeface="Calibri"/>
                <a:cs typeface="Calibri"/>
              </a:rPr>
              <a:t>támogatás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elszámolása a</a:t>
            </a: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NEAK-on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1F497D"/>
                </a:solidFill>
                <a:latin typeface="Calibri"/>
                <a:cs typeface="Calibri"/>
              </a:rPr>
              <a:t>keresztül</a:t>
            </a:r>
            <a:r>
              <a:rPr sz="1600" spc="3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történik, a</a:t>
            </a:r>
          </a:p>
          <a:p>
            <a:pPr marL="286512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" dirty="0">
                <a:solidFill>
                  <a:srgbClr val="1F497D"/>
                </a:solidFill>
                <a:latin typeface="Calibri"/>
                <a:cs typeface="Calibri"/>
              </a:rPr>
              <a:t>szolgáltató,</a:t>
            </a:r>
            <a:r>
              <a:rPr sz="1600" spc="-17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beteg </a:t>
            </a:r>
            <a:r>
              <a:rPr sz="1600" spc="-11" dirty="0">
                <a:solidFill>
                  <a:srgbClr val="1F497D"/>
                </a:solidFill>
                <a:latin typeface="Calibri"/>
                <a:cs typeface="Calibri"/>
              </a:rPr>
              <a:t>változást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 nem tapasztal.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-</a:t>
            </a:r>
            <a:r>
              <a:rPr sz="1600" spc="140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A NEAK</a:t>
            </a:r>
            <a:r>
              <a:rPr sz="1600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és a BSLA</a:t>
            </a:r>
            <a:r>
              <a:rPr sz="16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egymás </a:t>
            </a:r>
            <a:r>
              <a:rPr sz="1600" spc="-28" dirty="0">
                <a:solidFill>
                  <a:srgbClr val="1F497D"/>
                </a:solidFill>
                <a:latin typeface="Calibri"/>
                <a:cs typeface="Calibri"/>
              </a:rPr>
              <a:t>között</a:t>
            </a:r>
            <a:r>
              <a:rPr sz="1600" spc="5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97D"/>
                </a:solidFill>
                <a:latin typeface="Calibri"/>
                <a:cs typeface="Calibri"/>
              </a:rPr>
              <a:t>elszámol.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8667" y="3262900"/>
            <a:ext cx="10108845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A NEAK publikus</a:t>
            </a:r>
            <a:r>
              <a:rPr sz="18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1F497D"/>
                </a:solidFill>
                <a:latin typeface="Calibri"/>
                <a:cs typeface="Calibri"/>
              </a:rPr>
              <a:t>forgalmi</a:t>
            </a:r>
            <a:r>
              <a:rPr sz="18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adatok,</a:t>
            </a:r>
            <a:r>
              <a:rPr sz="1800" spc="-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kizárólag</a:t>
            </a:r>
            <a:r>
              <a:rPr sz="1800" spc="23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az E. Alapból</a:t>
            </a:r>
            <a:r>
              <a:rPr sz="1800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történt finanszírozást tartalmazza,</a:t>
            </a:r>
            <a:r>
              <a:rPr sz="1800" spc="16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különválasztásra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5" dirty="0">
                <a:solidFill>
                  <a:srgbClr val="1F497D"/>
                </a:solidFill>
                <a:latin typeface="Calibri"/>
                <a:cs typeface="Calibri"/>
              </a:rPr>
              <a:t>kerül</a:t>
            </a:r>
            <a:r>
              <a:rPr sz="18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a BSLA</a:t>
            </a:r>
            <a:r>
              <a:rPr sz="1800" spc="-1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és a NEAK</a:t>
            </a:r>
            <a:r>
              <a:rPr sz="1800" spc="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97D"/>
                </a:solidFill>
                <a:latin typeface="Calibri"/>
                <a:cs typeface="Calibri"/>
              </a:rPr>
              <a:t>adatszolgáltatása.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8667" y="4056959"/>
            <a:ext cx="698434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9999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https://www.neak.gov.hu/felso_menu/szakmai_oldalak/publikus_forgalmi_adatok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6934" y="2718729"/>
            <a:ext cx="3990634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" dirty="0">
                <a:solidFill>
                  <a:srgbClr val="365B92"/>
                </a:solidFill>
                <a:latin typeface="Calibri"/>
                <a:cs typeface="Calibri"/>
              </a:rPr>
              <a:t>Köszönöm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a</a:t>
            </a:r>
            <a:r>
              <a:rPr sz="3200" b="1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figyelmet!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4998" y="491022"/>
            <a:ext cx="6729090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4" dirty="0">
                <a:solidFill>
                  <a:srgbClr val="365B92"/>
                </a:solidFill>
                <a:latin typeface="Calibri"/>
                <a:cs typeface="Calibri"/>
              </a:rPr>
              <a:t>Nemzeti</a:t>
            </a:r>
            <a:r>
              <a:rPr sz="3200" b="1" spc="3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Egészségbiztosítási</a:t>
            </a:r>
            <a:r>
              <a:rPr sz="3200" b="1" spc="-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8" dirty="0">
                <a:solidFill>
                  <a:srgbClr val="365B92"/>
                </a:solidFill>
                <a:latin typeface="Calibri"/>
                <a:cs typeface="Calibri"/>
              </a:rPr>
              <a:t>Alapkezelő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805" y="1480963"/>
            <a:ext cx="10171680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Jogalap:</a:t>
            </a:r>
            <a:r>
              <a:rPr sz="1800" b="1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800" b="1" spc="-16" dirty="0">
                <a:solidFill>
                  <a:srgbClr val="365B92"/>
                </a:solidFill>
                <a:latin typeface="Calibri"/>
                <a:cs typeface="Calibri"/>
              </a:rPr>
              <a:t>kötelező</a:t>
            </a:r>
            <a:r>
              <a:rPr sz="1800" b="1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egészségbiztosítás ellátásairól</a:t>
            </a:r>
            <a:r>
              <a:rPr sz="1800" b="1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65B92"/>
                </a:solidFill>
                <a:latin typeface="Calibri"/>
                <a:cs typeface="Calibri"/>
              </a:rPr>
              <a:t>szóló</a:t>
            </a:r>
            <a:r>
              <a:rPr sz="1800" b="1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1997. évi LXXXIII.</a:t>
            </a:r>
            <a:r>
              <a:rPr sz="1800" b="1" spc="-3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törvény</a:t>
            </a:r>
            <a:r>
              <a:rPr sz="1800" b="1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26. §.: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….</a:t>
            </a:r>
            <a:r>
              <a:rPr sz="1800" b="1" spc="-1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5B92"/>
                </a:solidFill>
                <a:latin typeface="Calibri"/>
                <a:cs typeface="Calibri"/>
              </a:rPr>
              <a:t>Az egészségbiztosító -</a:t>
            </a:r>
            <a:r>
              <a:rPr sz="1800" spc="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5B92"/>
                </a:solidFill>
                <a:latin typeface="Calibri"/>
                <a:cs typeface="Calibri"/>
              </a:rPr>
              <a:t>az E. Alap költségvetésében</a:t>
            </a:r>
            <a:r>
              <a:rPr sz="1800" spc="1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spc="-12" dirty="0">
                <a:solidFill>
                  <a:srgbClr val="365B92"/>
                </a:solidFill>
                <a:latin typeface="Calibri"/>
                <a:cs typeface="Calibri"/>
              </a:rPr>
              <a:t>meghatározott</a:t>
            </a:r>
            <a:r>
              <a:rPr sz="1800" spc="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65B92"/>
                </a:solidFill>
                <a:latin typeface="Calibri"/>
                <a:cs typeface="Calibri"/>
              </a:rPr>
              <a:t>keretek</a:t>
            </a:r>
            <a:r>
              <a:rPr sz="1800" spc="3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spc="-31" dirty="0">
                <a:solidFill>
                  <a:srgbClr val="365B92"/>
                </a:solidFill>
                <a:latin typeface="Calibri"/>
                <a:cs typeface="Calibri"/>
              </a:rPr>
              <a:t>között</a:t>
            </a:r>
            <a:r>
              <a:rPr sz="1800" spc="3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5B92"/>
                </a:solidFill>
                <a:latin typeface="Calibri"/>
                <a:cs typeface="Calibri"/>
              </a:rPr>
              <a:t>–</a:t>
            </a:r>
            <a:r>
              <a:rPr sz="1800" spc="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27" dirty="0">
                <a:solidFill>
                  <a:srgbClr val="365B92"/>
                </a:solidFill>
                <a:latin typeface="Calibri"/>
                <a:cs typeface="Calibri"/>
              </a:rPr>
              <a:t>MÉLTÁNYOSSÁGBÓL</a:t>
            </a:r>
            <a:r>
              <a:rPr sz="1800" b="1" spc="3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5B92"/>
                </a:solidFill>
                <a:latin typeface="Calibri"/>
                <a:cs typeface="Calibri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805" y="2303923"/>
            <a:ext cx="10730284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9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Méltányossági</a:t>
            </a:r>
            <a:r>
              <a:rPr sz="1800" b="1" spc="42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eljárás</a:t>
            </a:r>
            <a:r>
              <a:rPr sz="1800" b="1" spc="4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7" dirty="0">
                <a:solidFill>
                  <a:srgbClr val="365B92"/>
                </a:solidFill>
                <a:latin typeface="Calibri"/>
                <a:cs typeface="Calibri"/>
              </a:rPr>
              <a:t>lényege</a:t>
            </a:r>
            <a:r>
              <a:rPr sz="1800" b="1" spc="42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abban</a:t>
            </a:r>
            <a:r>
              <a:rPr sz="1800" b="1" spc="4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rejlik,</a:t>
            </a:r>
            <a:r>
              <a:rPr sz="1800" b="1" spc="4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hogy</a:t>
            </a:r>
            <a:r>
              <a:rPr sz="1800" b="1" spc="40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800" b="1" spc="40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hatóság</a:t>
            </a:r>
            <a:r>
              <a:rPr sz="1800" b="1" spc="4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több</a:t>
            </a:r>
            <a:r>
              <a:rPr sz="1800" b="1" u="sng" spc="4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1" dirty="0">
                <a:solidFill>
                  <a:srgbClr val="365B92"/>
                </a:solidFill>
                <a:latin typeface="Calibri"/>
                <a:cs typeface="Calibri"/>
              </a:rPr>
              <a:t>körülményt</a:t>
            </a:r>
            <a:r>
              <a:rPr sz="1800" b="1" u="sng" spc="40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mérlegelve</a:t>
            </a:r>
            <a:r>
              <a:rPr sz="1800" b="1" u="sng" spc="4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39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dönthet</a:t>
            </a:r>
            <a:r>
              <a:rPr sz="1800" b="1" spc="40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az</a:t>
            </a:r>
            <a:r>
              <a:rPr sz="1800" b="1" spc="4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adott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támogatás</a:t>
            </a:r>
            <a:r>
              <a:rPr sz="1800" b="1" spc="-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odaítéléséről.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805" y="3127265"/>
            <a:ext cx="10730968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9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800" b="1" spc="65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méltányossági</a:t>
            </a:r>
            <a:r>
              <a:rPr sz="1800" b="1" spc="65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2" dirty="0">
                <a:solidFill>
                  <a:srgbClr val="365B92"/>
                </a:solidFill>
                <a:latin typeface="Calibri"/>
                <a:cs typeface="Calibri"/>
              </a:rPr>
              <a:t>jogkör</a:t>
            </a:r>
            <a:r>
              <a:rPr sz="1800" b="1" spc="66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2" dirty="0">
                <a:solidFill>
                  <a:srgbClr val="365B92"/>
                </a:solidFill>
                <a:latin typeface="Calibri"/>
                <a:cs typeface="Calibri"/>
              </a:rPr>
              <a:t>gyakorlása</a:t>
            </a:r>
            <a:r>
              <a:rPr sz="1800" b="1" spc="66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800" b="1" spc="64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7" dirty="0">
                <a:solidFill>
                  <a:srgbClr val="365B92"/>
                </a:solidFill>
                <a:latin typeface="Calibri"/>
                <a:cs typeface="Calibri"/>
              </a:rPr>
              <a:t>közigazgatási</a:t>
            </a:r>
            <a:r>
              <a:rPr sz="1800" b="1" spc="66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365B92"/>
                </a:solidFill>
                <a:latin typeface="Calibri"/>
                <a:cs typeface="Calibri"/>
              </a:rPr>
              <a:t>szerv</a:t>
            </a:r>
            <a:r>
              <a:rPr sz="1800" b="1" spc="66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4" dirty="0">
                <a:solidFill>
                  <a:srgbClr val="365B92"/>
                </a:solidFill>
                <a:latin typeface="Calibri"/>
                <a:cs typeface="Calibri"/>
              </a:rPr>
              <a:t>számára</a:t>
            </a:r>
            <a:r>
              <a:rPr sz="1800" b="1" spc="66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pusztán</a:t>
            </a:r>
            <a:r>
              <a:rPr sz="1800" b="1" spc="65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az</a:t>
            </a:r>
            <a:r>
              <a:rPr sz="1800" b="1" spc="65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ügyfél</a:t>
            </a:r>
            <a:r>
              <a:rPr sz="1800" b="1" spc="66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8" dirty="0">
                <a:solidFill>
                  <a:srgbClr val="365B92"/>
                </a:solidFill>
                <a:latin typeface="Calibri"/>
                <a:cs typeface="Calibri"/>
              </a:rPr>
              <a:t>javára</a:t>
            </a:r>
            <a:r>
              <a:rPr sz="1800" b="1" spc="66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2" dirty="0">
                <a:solidFill>
                  <a:srgbClr val="365B92"/>
                </a:solidFill>
                <a:latin typeface="Calibri"/>
                <a:cs typeface="Calibri"/>
              </a:rPr>
              <a:t>való</a:t>
            </a:r>
            <a:r>
              <a:rPr sz="1800" b="1" spc="666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3" dirty="0">
                <a:solidFill>
                  <a:srgbClr val="365B92"/>
                </a:solidFill>
                <a:latin typeface="Calibri"/>
                <a:cs typeface="Calibri"/>
              </a:rPr>
              <a:t>döntés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365B92"/>
                </a:solidFill>
                <a:latin typeface="Calibri"/>
                <a:cs typeface="Calibri"/>
              </a:rPr>
              <a:t>lehetőségét</a:t>
            </a:r>
            <a:r>
              <a:rPr sz="1800" b="1" spc="24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jelenti,</a:t>
            </a:r>
            <a:r>
              <a:rPr sz="1800" b="1" spc="23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65B92"/>
                </a:solidFill>
                <a:latin typeface="Calibri"/>
                <a:cs typeface="Calibri"/>
              </a:rPr>
              <a:t>tehát</a:t>
            </a:r>
            <a:r>
              <a:rPr sz="1800" b="1" spc="24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éppen</a:t>
            </a:r>
            <a:r>
              <a:rPr sz="1800" b="1" spc="24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az</a:t>
            </a:r>
            <a:r>
              <a:rPr sz="1800" b="1" spc="2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800" b="1" spc="22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3" dirty="0">
                <a:solidFill>
                  <a:srgbClr val="365B92"/>
                </a:solidFill>
                <a:latin typeface="Calibri"/>
                <a:cs typeface="Calibri"/>
              </a:rPr>
              <a:t>lényege,</a:t>
            </a:r>
            <a:r>
              <a:rPr sz="1800" b="1" spc="24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hogy</a:t>
            </a:r>
            <a:r>
              <a:rPr sz="1800" b="1" spc="2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egy</a:t>
            </a:r>
            <a:r>
              <a:rPr sz="1800" b="1" u="sng" spc="23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jogszabály</a:t>
            </a:r>
            <a:r>
              <a:rPr sz="1800" b="1" u="sng" spc="23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alapján</a:t>
            </a:r>
            <a:r>
              <a:rPr sz="1800" b="1" u="sng" spc="23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nem</a:t>
            </a:r>
            <a:r>
              <a:rPr sz="1800" b="1" u="sng" spc="23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365B92"/>
                </a:solidFill>
                <a:latin typeface="Calibri"/>
                <a:cs typeface="Calibri"/>
              </a:rPr>
              <a:t>járó</a:t>
            </a:r>
            <a:r>
              <a:rPr sz="1800" b="1" u="sng" spc="25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3" dirty="0">
                <a:solidFill>
                  <a:srgbClr val="365B92"/>
                </a:solidFill>
                <a:latin typeface="Calibri"/>
                <a:cs typeface="Calibri"/>
              </a:rPr>
              <a:t>juttatatásra</a:t>
            </a:r>
            <a:r>
              <a:rPr sz="1800" b="1" u="sng" spc="24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365B92"/>
                </a:solidFill>
                <a:latin typeface="Calibri"/>
                <a:cs typeface="Calibri"/>
              </a:rPr>
              <a:t>lehetőséget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biztosít</a:t>
            </a:r>
            <a:r>
              <a:rPr sz="1800" b="1" u="sng" spc="-2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a </a:t>
            </a:r>
            <a:r>
              <a:rPr sz="1800" b="1" u="sng" spc="-10" dirty="0">
                <a:solidFill>
                  <a:srgbClr val="365B92"/>
                </a:solidFill>
                <a:latin typeface="Calibri"/>
                <a:cs typeface="Calibri"/>
              </a:rPr>
              <a:t>kérelmezőnek,</a:t>
            </a:r>
            <a:r>
              <a:rPr sz="1800" b="1" u="sng" spc="1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azonban a</a:t>
            </a:r>
            <a:r>
              <a:rPr sz="1800" b="1" u="sng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365B92"/>
                </a:solidFill>
                <a:latin typeface="Calibri"/>
                <a:cs typeface="Calibri"/>
              </a:rPr>
              <a:t>kérelem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 ügyfélre</a:t>
            </a:r>
            <a:r>
              <a:rPr sz="1800" b="1" u="sng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4" dirty="0">
                <a:solidFill>
                  <a:srgbClr val="365B92"/>
                </a:solidFill>
                <a:latin typeface="Calibri"/>
                <a:cs typeface="Calibri"/>
              </a:rPr>
              <a:t>kedvezőbb</a:t>
            </a:r>
            <a:r>
              <a:rPr sz="1800" b="1" u="sng" spc="1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elbírálása</a:t>
            </a:r>
            <a:r>
              <a:rPr sz="1800" b="1" u="sng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nem</a:t>
            </a:r>
            <a:r>
              <a:rPr sz="1800" b="1" u="sng" spc="-2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spc="-13" dirty="0">
                <a:solidFill>
                  <a:srgbClr val="365B92"/>
                </a:solidFill>
                <a:latin typeface="Calibri"/>
                <a:cs typeface="Calibri"/>
              </a:rPr>
              <a:t>kényszeríthető</a:t>
            </a:r>
            <a:r>
              <a:rPr sz="1800" b="1" u="sng" spc="-2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365B92"/>
                </a:solidFill>
                <a:latin typeface="Calibri"/>
                <a:cs typeface="Calibri"/>
              </a:rPr>
              <a:t>ki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54070" y="4801125"/>
            <a:ext cx="5176338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Döntés:</a:t>
            </a:r>
            <a:r>
              <a:rPr sz="1800" b="1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800" b="1" spc="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4" dirty="0">
                <a:solidFill>
                  <a:srgbClr val="365B92"/>
                </a:solidFill>
                <a:latin typeface="Calibri"/>
                <a:cs typeface="Calibri"/>
              </a:rPr>
              <a:t>kérelmező</a:t>
            </a:r>
            <a:r>
              <a:rPr sz="1800" b="1" spc="-2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még</a:t>
            </a:r>
            <a:r>
              <a:rPr sz="1800" b="1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abban</a:t>
            </a:r>
            <a:r>
              <a:rPr sz="1800" b="1" spc="-2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az esetben</a:t>
            </a:r>
            <a:r>
              <a:rPr sz="1800" b="1" spc="-4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sem</a:t>
            </a:r>
            <a:r>
              <a:rPr sz="1800" b="1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válik</a:t>
            </a:r>
          </a:p>
          <a:p>
            <a:pPr marL="5029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jogosulttá</a:t>
            </a:r>
            <a:r>
              <a:rPr sz="1800" b="1" spc="-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 méltányossági</a:t>
            </a:r>
            <a:r>
              <a:rPr sz="1800" b="1" spc="-2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ellátásra,</a:t>
            </a:r>
            <a:r>
              <a:rPr sz="1800" b="1" spc="-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ha a támogatás</a:t>
            </a:r>
          </a:p>
          <a:p>
            <a:pPr marL="126517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valamennyi</a:t>
            </a:r>
            <a:r>
              <a:rPr sz="1800" b="1" spc="-2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365B92"/>
                </a:solidFill>
                <a:latin typeface="Calibri"/>
                <a:cs typeface="Calibri"/>
              </a:rPr>
              <a:t>feltétele</a:t>
            </a:r>
            <a:r>
              <a:rPr sz="1800" b="1" spc="-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adott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3962" y="437682"/>
            <a:ext cx="939551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3" dirty="0">
                <a:solidFill>
                  <a:srgbClr val="365B92"/>
                </a:solidFill>
                <a:latin typeface="Calibri"/>
                <a:cs typeface="Calibri"/>
              </a:rPr>
              <a:t>Batthyány</a:t>
            </a:r>
            <a:r>
              <a:rPr sz="3200" b="1" spc="-15" dirty="0">
                <a:solidFill>
                  <a:srgbClr val="365B92"/>
                </a:solidFill>
                <a:latin typeface="Calibri"/>
                <a:cs typeface="Calibri"/>
              </a:rPr>
              <a:t>-Strattmann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 László</a:t>
            </a:r>
            <a:r>
              <a:rPr sz="32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Alapítvány</a:t>
            </a:r>
            <a:r>
              <a:rPr sz="3200" b="1" spc="-3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a Gyógyításért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180" y="1240262"/>
            <a:ext cx="5947573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Az alapítvány</a:t>
            </a:r>
            <a:r>
              <a:rPr sz="1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hatásköre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az alábbi</a:t>
            </a:r>
            <a:r>
              <a:rPr sz="1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feladatok ellátására terjed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8180" y="1713247"/>
            <a:ext cx="239923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Az </a:t>
            </a:r>
            <a:r>
              <a:rPr sz="1800" spc="-31" dirty="0">
                <a:solidFill>
                  <a:srgbClr val="000000"/>
                </a:solidFill>
                <a:latin typeface="Calibri"/>
                <a:cs typeface="Calibri"/>
              </a:rPr>
              <a:t>Ebtv.</a:t>
            </a:r>
            <a:r>
              <a:rPr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26/D.</a:t>
            </a:r>
            <a:r>
              <a:rPr sz="1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§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alapján: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2196654"/>
            <a:ext cx="11081038" cy="2260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  <a:r>
              <a:rPr sz="1800" i="1" spc="4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i="1" spc="4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i="1" spc="4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000000"/>
                </a:solidFill>
                <a:latin typeface="Calibri"/>
                <a:cs typeface="Calibri"/>
              </a:rPr>
              <a:t>méltányosságból</a:t>
            </a:r>
            <a:r>
              <a:rPr sz="2100" b="1" i="1" spc="5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000000"/>
                </a:solidFill>
                <a:latin typeface="Calibri"/>
                <a:cs typeface="Calibri"/>
              </a:rPr>
              <a:t>támogatást</a:t>
            </a:r>
            <a:r>
              <a:rPr sz="2100" b="1" i="1" spc="5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000000"/>
                </a:solidFill>
                <a:latin typeface="Calibri"/>
                <a:cs typeface="Calibri"/>
              </a:rPr>
              <a:t>nyújthat</a:t>
            </a:r>
            <a:r>
              <a:rPr sz="2100" b="1" i="1" spc="5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100" b="1" i="1" spc="5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i="1" spc="4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26.</a:t>
            </a:r>
            <a:r>
              <a:rPr sz="1800" i="1" spc="4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§</a:t>
            </a:r>
            <a:r>
              <a:rPr sz="1800" i="1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(1)</a:t>
            </a:r>
            <a:r>
              <a:rPr sz="1800" i="1" spc="4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Calibri"/>
                <a:cs typeface="Calibri"/>
              </a:rPr>
              <a:t>bekezdés</a:t>
            </a:r>
            <a:r>
              <a:rPr sz="1800" i="1" spc="4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c)</a:t>
            </a:r>
            <a:r>
              <a:rPr sz="1800" i="1" spc="4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pontjában</a:t>
            </a:r>
            <a:r>
              <a:rPr sz="1800" i="1" spc="4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foglaltak</a:t>
            </a:r>
          </a:p>
          <a:p>
            <a:pPr marL="342900" marR="0">
              <a:lnSpc>
                <a:spcPts val="2197"/>
              </a:lnSpc>
              <a:spcBef>
                <a:spcPts val="314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kivételével</a:t>
            </a:r>
            <a:r>
              <a:rPr sz="1800" i="1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i="1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i="1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Magyarországon</a:t>
            </a:r>
            <a:r>
              <a:rPr sz="1800" i="1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szakmailag</a:t>
            </a:r>
            <a:r>
              <a:rPr sz="1800" i="1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elfogadott,</a:t>
            </a:r>
            <a:r>
              <a:rPr sz="1800" i="1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800" i="1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társadalombiztosítási</a:t>
            </a:r>
            <a:r>
              <a:rPr sz="1800" i="1" spc="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támogatással</a:t>
            </a:r>
            <a:r>
              <a:rPr sz="1800" i="1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  <a:r>
              <a:rPr sz="1800" i="1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rendelhető</a:t>
            </a:r>
          </a:p>
          <a:p>
            <a:pPr marL="342900" marR="0">
              <a:lnSpc>
                <a:spcPts val="2197"/>
              </a:lnSpc>
              <a:spcBef>
                <a:spcPts val="288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gyógyszerek</a:t>
            </a:r>
            <a:r>
              <a:rPr sz="1800" i="1" spc="3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térítési</a:t>
            </a:r>
            <a:r>
              <a:rPr sz="1800" i="1" spc="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díjához,</a:t>
            </a:r>
            <a:r>
              <a:rPr sz="1800" i="1" spc="3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valamint</a:t>
            </a:r>
            <a:r>
              <a:rPr sz="1800" i="1" spc="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i="1" spc="3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Magyarországon</a:t>
            </a:r>
            <a:r>
              <a:rPr sz="1800" i="1" spc="3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társadalombiztosítási</a:t>
            </a:r>
            <a:r>
              <a:rPr sz="1800" i="1" spc="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támogatással</a:t>
            </a:r>
            <a:r>
              <a:rPr sz="1800" i="1" spc="3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  <a:r>
              <a:rPr sz="1800" i="1" spc="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rendelhető</a:t>
            </a:r>
          </a:p>
          <a:p>
            <a:pPr marL="342900" marR="0">
              <a:lnSpc>
                <a:spcPts val="2197"/>
              </a:lnSpc>
              <a:spcBef>
                <a:spcPts val="236"/>
              </a:spcBef>
              <a:spcAft>
                <a:spcPts val="0"/>
              </a:spcAft>
            </a:pPr>
            <a:r>
              <a:rPr sz="1800" i="1" spc="-10" dirty="0">
                <a:solidFill>
                  <a:srgbClr val="000000"/>
                </a:solidFill>
                <a:latin typeface="Calibri"/>
                <a:cs typeface="Calibri"/>
              </a:rPr>
              <a:t>azon</a:t>
            </a:r>
            <a:r>
              <a:rPr sz="1800" i="1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gyógyászati</a:t>
            </a:r>
            <a:r>
              <a:rPr sz="1800" i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1" dirty="0">
                <a:solidFill>
                  <a:srgbClr val="000000"/>
                </a:solidFill>
                <a:latin typeface="Calibri"/>
                <a:cs typeface="Calibri"/>
              </a:rPr>
              <a:t>segédeszközök</a:t>
            </a:r>
            <a:r>
              <a:rPr sz="18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árhoz,</a:t>
            </a:r>
            <a:r>
              <a:rPr sz="1800" i="1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amelyek</a:t>
            </a:r>
            <a:r>
              <a:rPr sz="1800" i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árajánlatban</a:t>
            </a:r>
            <a:r>
              <a:rPr sz="1800" i="1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szereplő</a:t>
            </a:r>
            <a:r>
              <a:rPr sz="180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egy</a:t>
            </a:r>
            <a:r>
              <a:rPr sz="1800" i="1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mennyiségi</a:t>
            </a:r>
            <a:r>
              <a:rPr sz="1800" i="1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egységre</a:t>
            </a:r>
            <a:r>
              <a:rPr sz="1800" i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vetített</a:t>
            </a:r>
            <a:r>
              <a:rPr sz="1800" i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0000"/>
                </a:solidFill>
                <a:latin typeface="Calibri"/>
                <a:cs typeface="Calibri"/>
              </a:rPr>
              <a:t>bruttó</a:t>
            </a:r>
            <a:r>
              <a:rPr sz="1800" i="1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ára</a:t>
            </a:r>
          </a:p>
          <a:p>
            <a:pPr marL="342900" marR="0">
              <a:lnSpc>
                <a:spcPts val="2197"/>
              </a:lnSpc>
              <a:spcBef>
                <a:spcPts val="286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meghaladja</a:t>
            </a:r>
            <a:r>
              <a:rPr sz="1800" i="1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i="1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mindenkori</a:t>
            </a:r>
            <a:r>
              <a:rPr sz="1800" i="1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0000"/>
                </a:solidFill>
                <a:latin typeface="Calibri"/>
                <a:cs typeface="Calibri"/>
              </a:rPr>
              <a:t>bruttó</a:t>
            </a:r>
            <a:r>
              <a:rPr sz="1800" i="1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minimálbér</a:t>
            </a:r>
            <a:r>
              <a:rPr sz="1800" i="1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havi</a:t>
            </a:r>
            <a:r>
              <a:rPr sz="1800" i="1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összegének</a:t>
            </a:r>
            <a:r>
              <a:rPr sz="1800" i="1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0000"/>
                </a:solidFill>
                <a:latin typeface="Calibri"/>
                <a:cs typeface="Calibri"/>
              </a:rPr>
              <a:t>kétszeresét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800" i="1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i="1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i="1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0000"/>
                </a:solidFill>
                <a:latin typeface="Calibri"/>
                <a:cs typeface="Calibri"/>
              </a:rPr>
              <a:t>jogköre</a:t>
            </a:r>
            <a:r>
              <a:rPr sz="1800" i="1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nem</a:t>
            </a:r>
            <a:r>
              <a:rPr sz="1800" i="1" spc="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terjed</a:t>
            </a:r>
            <a:r>
              <a:rPr sz="1800" i="1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ki</a:t>
            </a:r>
            <a:r>
              <a:rPr sz="1800" i="1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2197"/>
              </a:lnSpc>
              <a:spcBef>
                <a:spcPts val="286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26.</a:t>
            </a:r>
            <a:r>
              <a:rPr sz="1800" i="1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§</a:t>
            </a:r>
            <a:r>
              <a:rPr sz="1800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  <a:r>
              <a:rPr sz="1800" i="1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és</a:t>
            </a:r>
            <a:r>
              <a:rPr sz="18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(4)</a:t>
            </a:r>
            <a:r>
              <a:rPr sz="1800" i="1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0000"/>
                </a:solidFill>
                <a:latin typeface="Calibri"/>
                <a:cs typeface="Calibri"/>
              </a:rPr>
              <a:t>bekezdésében</a:t>
            </a:r>
            <a:r>
              <a:rPr sz="1800" i="1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foglaltakra.</a:t>
            </a:r>
            <a:r>
              <a:rPr sz="1800" i="1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i="1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b="1" i="1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döntéseit</a:t>
            </a:r>
            <a:r>
              <a:rPr sz="1800" b="1" i="1" spc="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b="1" i="1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emberi</a:t>
            </a:r>
            <a:r>
              <a:rPr sz="1800" b="1" i="1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élet</a:t>
            </a:r>
            <a:r>
              <a:rPr sz="1800" b="1" i="1" spc="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és</a:t>
            </a:r>
            <a:r>
              <a:rPr sz="1800" b="1" i="1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egészség</a:t>
            </a:r>
            <a:r>
              <a:rPr sz="1800" b="1" i="1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védelme,</a:t>
            </a:r>
            <a:r>
              <a:rPr sz="1800" b="1" i="1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valamint</a:t>
            </a:r>
          </a:p>
          <a:p>
            <a:pPr marL="342900" marR="0">
              <a:lnSpc>
                <a:spcPts val="2197"/>
              </a:lnSpc>
              <a:spcBef>
                <a:spcPts val="286"/>
              </a:spcBef>
              <a:spcAft>
                <a:spcPts val="0"/>
              </a:spcAft>
            </a:pP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1" i="1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társadalmi</a:t>
            </a:r>
            <a:r>
              <a:rPr sz="1800" b="1" i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és</a:t>
            </a:r>
            <a:r>
              <a:rPr sz="1800" b="1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gazdasági</a:t>
            </a:r>
            <a:r>
              <a:rPr sz="1800" b="1" i="1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felelősségvállalás</a:t>
            </a:r>
            <a:r>
              <a:rPr sz="1800" b="1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szellemében</a:t>
            </a:r>
            <a:r>
              <a:rPr sz="1800" b="1" i="1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0000"/>
                </a:solidFill>
                <a:latin typeface="Calibri"/>
                <a:cs typeface="Calibri"/>
              </a:rPr>
              <a:t>hozza</a:t>
            </a:r>
            <a:r>
              <a:rPr sz="1800" b="1" i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00"/>
                </a:solidFill>
                <a:latin typeface="Calibri"/>
                <a:cs typeface="Calibri"/>
              </a:rPr>
              <a:t>meg.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8180" y="4612530"/>
            <a:ext cx="11081947" cy="948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(5)</a:t>
            </a:r>
            <a:r>
              <a:rPr sz="1800" i="1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i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i="1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  <a:r>
              <a:rPr sz="1800" i="1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7" dirty="0">
                <a:solidFill>
                  <a:srgbClr val="000000"/>
                </a:solidFill>
                <a:latin typeface="Calibri"/>
                <a:cs typeface="Calibri"/>
              </a:rPr>
              <a:t>bekezdés</a:t>
            </a:r>
            <a:r>
              <a:rPr sz="18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szerinti</a:t>
            </a:r>
            <a:r>
              <a:rPr sz="18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feladatára</a:t>
            </a:r>
            <a:r>
              <a:rPr sz="1800" i="1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rendelt</a:t>
            </a:r>
            <a:r>
              <a:rPr sz="1800" i="1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vagyon</a:t>
            </a:r>
            <a:r>
              <a:rPr sz="18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i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Calibri"/>
                <a:cs typeface="Calibri"/>
              </a:rPr>
              <a:t>központi</a:t>
            </a:r>
            <a:r>
              <a:rPr sz="1800" i="1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költségvetésből</a:t>
            </a:r>
            <a:r>
              <a:rPr sz="18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i="1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i="1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céljainak</a:t>
            </a:r>
          </a:p>
          <a:p>
            <a:pPr marL="342900" marR="0">
              <a:lnSpc>
                <a:spcPts val="2197"/>
              </a:lnSpc>
              <a:spcBef>
                <a:spcPts val="286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finanszírozására</a:t>
            </a:r>
            <a:r>
              <a:rPr sz="1800" i="1" spc="5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elkülönített</a:t>
            </a:r>
            <a:r>
              <a:rPr sz="1800" i="1" spc="5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összeg,</a:t>
            </a:r>
            <a:r>
              <a:rPr sz="1800" i="1" spc="5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amelyet</a:t>
            </a:r>
            <a:r>
              <a:rPr sz="1800" i="1" spc="5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i="1" spc="5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i="1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i="1" spc="5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  <a:r>
              <a:rPr sz="1800" i="1" spc="5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0000"/>
                </a:solidFill>
                <a:latin typeface="Calibri"/>
                <a:cs typeface="Calibri"/>
              </a:rPr>
              <a:t>bekezdés</a:t>
            </a:r>
            <a:r>
              <a:rPr sz="1800" i="1" spc="5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szerinti</a:t>
            </a:r>
            <a:r>
              <a:rPr sz="1800" i="1" spc="5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célból</a:t>
            </a:r>
            <a:r>
              <a:rPr sz="1800" i="1" spc="5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továbbadhat.</a:t>
            </a:r>
            <a:r>
              <a:rPr sz="1800" i="1" spc="5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spc="-11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</a:p>
          <a:p>
            <a:pPr marL="342900" marR="0">
              <a:lnSpc>
                <a:spcPts val="2197"/>
              </a:lnSpc>
              <a:spcBef>
                <a:spcPts val="286"/>
              </a:spcBef>
              <a:spcAft>
                <a:spcPts val="0"/>
              </a:spcAft>
            </a:pP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Alapítvány</a:t>
            </a:r>
            <a:r>
              <a:rPr sz="1800" b="1" i="1" u="sng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az</a:t>
            </a:r>
            <a:r>
              <a:rPr sz="1800" b="1" i="1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spc="-13" dirty="0">
                <a:solidFill>
                  <a:srgbClr val="000000"/>
                </a:solidFill>
                <a:latin typeface="Calibri"/>
                <a:cs typeface="Calibri"/>
              </a:rPr>
              <a:t>ezen</a:t>
            </a:r>
            <a:r>
              <a:rPr sz="1800" b="1" i="1" u="sng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forráson</a:t>
            </a:r>
            <a:r>
              <a:rPr sz="1800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túl</a:t>
            </a:r>
            <a:r>
              <a:rPr sz="1800" b="1" i="1" u="sng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egyéb</a:t>
            </a:r>
            <a:r>
              <a:rPr sz="1800" b="1" i="1" u="sng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bevételeit</a:t>
            </a:r>
            <a:r>
              <a:rPr sz="1800" b="1" i="1" u="sng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800" b="1" i="1" u="sng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1" i="1" u="sng" spc="-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  <a:r>
              <a:rPr sz="1800" b="1" i="1" u="sng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spc="-12" dirty="0">
                <a:solidFill>
                  <a:srgbClr val="000000"/>
                </a:solidFill>
                <a:latin typeface="Calibri"/>
                <a:cs typeface="Calibri"/>
              </a:rPr>
              <a:t>bekezdés</a:t>
            </a:r>
            <a:r>
              <a:rPr sz="1800" b="1" i="1" u="sng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szerinti</a:t>
            </a:r>
            <a:r>
              <a:rPr sz="1800" b="1" i="1" u="sng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célra</a:t>
            </a:r>
            <a:r>
              <a:rPr sz="1800" b="1" i="1" u="sng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1" u="sng" dirty="0">
                <a:solidFill>
                  <a:srgbClr val="000000"/>
                </a:solidFill>
                <a:latin typeface="Calibri"/>
                <a:cs typeface="Calibri"/>
              </a:rPr>
              <a:t>fordítja.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9292" y="5746970"/>
            <a:ext cx="5176338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Döntés:</a:t>
            </a:r>
            <a:r>
              <a:rPr sz="1800" b="1" spc="-22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</a:t>
            </a:r>
            <a:r>
              <a:rPr sz="1800" b="1" spc="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4" dirty="0">
                <a:solidFill>
                  <a:srgbClr val="365B92"/>
                </a:solidFill>
                <a:latin typeface="Calibri"/>
                <a:cs typeface="Calibri"/>
              </a:rPr>
              <a:t>kérelmező</a:t>
            </a:r>
            <a:r>
              <a:rPr sz="1800" b="1" spc="-28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még</a:t>
            </a:r>
            <a:r>
              <a:rPr sz="1800" b="1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abban</a:t>
            </a:r>
            <a:r>
              <a:rPr sz="1800" b="1" spc="-20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az esetben</a:t>
            </a:r>
            <a:r>
              <a:rPr sz="1800" b="1" spc="-4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sem</a:t>
            </a:r>
            <a:r>
              <a:rPr sz="1800" b="1" spc="-15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válik</a:t>
            </a:r>
          </a:p>
          <a:p>
            <a:pPr marL="5029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jogosulttá</a:t>
            </a:r>
            <a:r>
              <a:rPr sz="1800" b="1" spc="-1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 méltányossági</a:t>
            </a:r>
            <a:r>
              <a:rPr sz="1800" b="1" spc="-2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ellátásra,</a:t>
            </a:r>
            <a:r>
              <a:rPr sz="1800" b="1" spc="-2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ha a támogatás</a:t>
            </a:r>
          </a:p>
          <a:p>
            <a:pPr marL="126492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valamennyi</a:t>
            </a:r>
            <a:r>
              <a:rPr sz="1800" b="1" spc="-27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spc="-11" dirty="0">
                <a:solidFill>
                  <a:srgbClr val="365B92"/>
                </a:solidFill>
                <a:latin typeface="Calibri"/>
                <a:cs typeface="Calibri"/>
              </a:rPr>
              <a:t>feltétele</a:t>
            </a:r>
            <a:r>
              <a:rPr sz="1800" b="1" spc="-19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65B92"/>
                </a:solidFill>
                <a:latin typeface="Calibri"/>
                <a:cs typeface="Calibri"/>
              </a:rPr>
              <a:t>adott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75574" y="137437"/>
            <a:ext cx="3144539" cy="746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548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Automatikus</a:t>
            </a:r>
            <a:r>
              <a:rPr sz="1600" b="1" spc="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visszaigazoló</a:t>
            </a:r>
          </a:p>
          <a:p>
            <a:pPr marL="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email</a:t>
            </a:r>
            <a:r>
              <a:rPr sz="1600" b="1" spc="23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a beérkezésről azonosító</a:t>
            </a:r>
          </a:p>
          <a:p>
            <a:pPr marL="1068705" marR="0">
              <a:lnSpc>
                <a:spcPts val="1783"/>
              </a:lnSpc>
              <a:spcBef>
                <a:spcPts val="91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számmal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8977" y="222170"/>
            <a:ext cx="2783767" cy="77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172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Online benyújtó</a:t>
            </a:r>
            <a:r>
              <a:rPr sz="1600" b="1" spc="39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felületen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beérkező</a:t>
            </a:r>
            <a:r>
              <a:rPr sz="1600" b="1" spc="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egyedi méltányossági</a:t>
            </a:r>
          </a:p>
          <a:p>
            <a:pPr marL="971169" marR="0">
              <a:lnSpc>
                <a:spcPts val="192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kérelem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03653" y="992044"/>
            <a:ext cx="263305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(Kérelmezőtől, Alapítványtól)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53349" y="976018"/>
            <a:ext cx="3155314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1F497D"/>
                </a:solidFill>
                <a:latin typeface="Arial"/>
                <a:cs typeface="Arial"/>
              </a:rPr>
              <a:t>NEAK</a:t>
            </a:r>
            <a:r>
              <a:rPr sz="1600" b="1" spc="6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iktatórendszerébe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történő</a:t>
            </a:r>
            <a:r>
              <a:rPr sz="1600" b="1" spc="29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automatikus</a:t>
            </a:r>
            <a:r>
              <a:rPr sz="1600" b="1" spc="48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érkeztetés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6992" y="1295066"/>
            <a:ext cx="1932562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Postai úton beérkező</a:t>
            </a:r>
          </a:p>
          <a:p>
            <a:pPr marL="497128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kérelmek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81949" y="1501522"/>
            <a:ext cx="2700585" cy="50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1F497D"/>
                </a:solidFill>
                <a:latin typeface="Arial"/>
                <a:cs typeface="Arial"/>
              </a:rPr>
              <a:t>Egyedi</a:t>
            </a:r>
            <a:r>
              <a:rPr sz="1600" b="1" spc="56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Programba</a:t>
            </a:r>
            <a:r>
              <a:rPr sz="1600" b="1" spc="22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történő</a:t>
            </a:r>
          </a:p>
          <a:p>
            <a:pPr marL="94488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automatikus</a:t>
            </a:r>
            <a:r>
              <a:rPr sz="1600" b="1" spc="48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megjelenés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45050" y="1650793"/>
            <a:ext cx="241728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TAJ-érvényesség</a:t>
            </a:r>
            <a:r>
              <a:rPr sz="1600" b="1" spc="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vizsgálata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7484" y="2369740"/>
            <a:ext cx="178197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Hatáskör vizsgálata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4712" y="2387774"/>
            <a:ext cx="207779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Támogatott</a:t>
            </a:r>
            <a:r>
              <a:rPr sz="1600" b="1" spc="-14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hatóanyag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70392" y="2489604"/>
            <a:ext cx="1710227" cy="2044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7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FFFFFF"/>
                </a:solidFill>
                <a:latin typeface="Arial"/>
                <a:cs typeface="Arial"/>
              </a:rPr>
              <a:t>NEAK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hatáskör</a:t>
            </a:r>
          </a:p>
          <a:p>
            <a:pPr marL="0" marR="0">
              <a:lnSpc>
                <a:spcPts val="1785"/>
              </a:lnSpc>
              <a:spcBef>
                <a:spcPts val="12225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Hatósági</a:t>
            </a:r>
            <a:r>
              <a:rPr sz="1600" b="1" spc="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eljárás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01494" y="2940605"/>
            <a:ext cx="1113906" cy="77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416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Nem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támogatott</a:t>
            </a:r>
          </a:p>
          <a:p>
            <a:pPr marL="3505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hatóanyag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72919" y="4403113"/>
            <a:ext cx="1177439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Alapítvány</a:t>
            </a:r>
          </a:p>
          <a:p>
            <a:pPr marL="30479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Arial"/>
                <a:cs typeface="Arial"/>
              </a:rPr>
              <a:t>hatásköre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06058" y="5722565"/>
            <a:ext cx="2672803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Áttételről</a:t>
            </a:r>
            <a:r>
              <a:rPr sz="1600" b="1" spc="-1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szóló tájékoztatás</a:t>
            </a:r>
            <a:r>
              <a:rPr sz="1600" b="1" spc="-22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a</a:t>
            </a:r>
          </a:p>
          <a:p>
            <a:pPr marL="490982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kérelmező részére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9946" y="5757922"/>
            <a:ext cx="2408752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Alapítvány elektronikus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felületére történő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feltöltés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50552" y="6531349"/>
            <a:ext cx="93133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Forrás:</a:t>
            </a:r>
            <a:r>
              <a:rPr sz="10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NEAK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9108" y="2125960"/>
            <a:ext cx="225605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Jogi</a:t>
            </a:r>
            <a:r>
              <a:rPr sz="2400" b="1" spc="-11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alapvetés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108" y="2857480"/>
            <a:ext cx="7271490" cy="1873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Batthyány</a:t>
            </a:r>
            <a:r>
              <a:rPr sz="2400" b="1" spc="-11" dirty="0">
                <a:solidFill>
                  <a:srgbClr val="FF0000"/>
                </a:solidFill>
                <a:latin typeface="Calibri"/>
                <a:cs typeface="Calibri"/>
              </a:rPr>
              <a:t>-Strattman</a:t>
            </a:r>
            <a:r>
              <a:rPr sz="2400" b="1" spc="5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László</a:t>
            </a:r>
            <a:r>
              <a:rPr sz="2400" b="1" spc="-3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Alapítvány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 Gyógyításért</a:t>
            </a:r>
          </a:p>
          <a:p>
            <a:pPr marL="0" marR="0">
              <a:lnSpc>
                <a:spcPts val="2929"/>
              </a:lnSpc>
              <a:spcBef>
                <a:spcPts val="2882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Nemzeti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Egészségbiztosítási</a:t>
            </a:r>
            <a:r>
              <a:rPr sz="2400" b="1" spc="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spc="-14" dirty="0">
                <a:solidFill>
                  <a:srgbClr val="365B92"/>
                </a:solidFill>
                <a:latin typeface="Calibri"/>
                <a:cs typeface="Calibri"/>
              </a:rPr>
              <a:t>Alapkezelő</a:t>
            </a:r>
          </a:p>
          <a:p>
            <a:pPr marL="0" marR="0">
              <a:lnSpc>
                <a:spcPts val="2929"/>
              </a:lnSpc>
              <a:spcBef>
                <a:spcPts val="2880"/>
              </a:spcBef>
              <a:spcAft>
                <a:spcPts val="0"/>
              </a:spcAft>
            </a:pPr>
            <a:r>
              <a:rPr sz="2400" dirty="0">
                <a:solidFill>
                  <a:srgbClr val="365B92"/>
                </a:solidFill>
                <a:latin typeface="VIQEUJ+Wingdings"/>
                <a:cs typeface="VIQEUJ+Wingdings"/>
              </a:rPr>
              <a:t>❑</a:t>
            </a:r>
            <a:r>
              <a:rPr sz="2400" spc="-39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Elszámolások,</a:t>
            </a:r>
            <a:r>
              <a:rPr sz="2400" b="1" spc="-24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65B92"/>
                </a:solidFill>
                <a:latin typeface="Calibri"/>
                <a:cs typeface="Calibri"/>
              </a:rPr>
              <a:t>kifizetések menete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9147" y="491022"/>
            <a:ext cx="282310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BSLA</a:t>
            </a:r>
            <a:r>
              <a:rPr sz="3200" b="1" spc="-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2" dirty="0">
                <a:solidFill>
                  <a:srgbClr val="365B92"/>
                </a:solidFill>
                <a:latin typeface="Calibri"/>
                <a:cs typeface="Calibri"/>
              </a:rPr>
              <a:t>működése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817" y="1545994"/>
            <a:ext cx="389027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Az alapítványt</a:t>
            </a:r>
            <a:r>
              <a:rPr sz="1600" spc="23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öt</a:t>
            </a:r>
            <a:r>
              <a:rPr sz="1600" spc="12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tagú</a:t>
            </a:r>
            <a:r>
              <a:rPr sz="1600" spc="11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kuratórium</a:t>
            </a:r>
            <a:r>
              <a:rPr sz="1600" spc="2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irányítja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817" y="1937662"/>
            <a:ext cx="6665939" cy="65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Az alapítvány hasonló létszámmal működik, mint a biztosító szakterülete</a:t>
            </a:r>
          </a:p>
          <a:p>
            <a:pPr marL="0" marR="0">
              <a:lnSpc>
                <a:spcPts val="1783"/>
              </a:lnSpc>
              <a:spcBef>
                <a:spcPts val="1302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Székhelye : 1139 Budapest,</a:t>
            </a:r>
            <a:r>
              <a:rPr sz="1600" spc="1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Váci út</a:t>
            </a:r>
            <a:r>
              <a:rPr sz="1600" spc="12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73/A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1817" y="2721252"/>
            <a:ext cx="6477211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Alapítását követően 2025.</a:t>
            </a:r>
            <a:r>
              <a:rPr sz="1600" spc="11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február</a:t>
            </a:r>
            <a:r>
              <a:rPr sz="1600" spc="3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14-én</a:t>
            </a:r>
            <a:r>
              <a:rPr sz="1600" spc="1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kezdte meg a tevékenységét.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88662" y="4070627"/>
            <a:ext cx="643767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Magyarország</a:t>
            </a:r>
            <a:r>
              <a:rPr sz="1600" spc="37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2025.</a:t>
            </a:r>
            <a:r>
              <a:rPr sz="1600" spc="1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évi költségvetéséről</a:t>
            </a:r>
            <a:r>
              <a:rPr sz="1600" spc="-1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szóló</a:t>
            </a:r>
            <a:r>
              <a:rPr sz="1600" spc="-16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2024.</a:t>
            </a:r>
            <a:r>
              <a:rPr sz="1600" spc="1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évi XC.</a:t>
            </a:r>
            <a:r>
              <a:rPr sz="1600" spc="16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Törvény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62167" y="4314467"/>
            <a:ext cx="5065012" cy="508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alapján</a:t>
            </a:r>
            <a:r>
              <a:rPr sz="1600" spc="-1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 BSLA</a:t>
            </a:r>
            <a:r>
              <a:rPr sz="1600" spc="-11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részére elkülönített</a:t>
            </a:r>
            <a:r>
              <a:rPr sz="1600" spc="13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összeg: 45 Mrd</a:t>
            </a:r>
            <a:r>
              <a:rPr sz="1600" spc="16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Ft.</a:t>
            </a:r>
          </a:p>
          <a:p>
            <a:pPr marL="124967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Időarányosan</a:t>
            </a:r>
            <a:r>
              <a:rPr sz="1600" spc="39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rendelkezésre álló</a:t>
            </a:r>
            <a:r>
              <a:rPr sz="1600" spc="-16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összeg:</a:t>
            </a:r>
            <a:r>
              <a:rPr sz="1600" spc="-16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39,5 Mrd</a:t>
            </a:r>
            <a:r>
              <a:rPr sz="1600" spc="17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Ft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30166" y="5046241"/>
            <a:ext cx="6595979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Magyarország</a:t>
            </a:r>
            <a:r>
              <a:rPr sz="1600" spc="37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2026.</a:t>
            </a:r>
            <a:r>
              <a:rPr sz="1600" spc="1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évi költségvetéséről</a:t>
            </a:r>
            <a:r>
              <a:rPr sz="1600" spc="-1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szóló</a:t>
            </a:r>
            <a:r>
              <a:rPr sz="1600" spc="-16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2025.</a:t>
            </a:r>
            <a:r>
              <a:rPr sz="1600" spc="1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évi LXIX.</a:t>
            </a:r>
            <a:r>
              <a:rPr sz="1600" spc="1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Törvény</a:t>
            </a:r>
          </a:p>
          <a:p>
            <a:pPr marL="1362837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alapján</a:t>
            </a:r>
            <a:r>
              <a:rPr sz="1600" spc="-14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a BSLA</a:t>
            </a:r>
            <a:r>
              <a:rPr sz="1600" spc="-11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részére elkülönített</a:t>
            </a:r>
            <a:r>
              <a:rPr sz="1600" spc="13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összeg: 47,2</a:t>
            </a:r>
            <a:r>
              <a:rPr sz="1600" spc="13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Mrd</a:t>
            </a:r>
            <a:r>
              <a:rPr sz="1600" spc="10" dirty="0">
                <a:solidFill>
                  <a:srgbClr val="38465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4653"/>
                </a:solidFill>
                <a:latin typeface="Arial"/>
                <a:cs typeface="Arial"/>
              </a:rPr>
              <a:t>Ft.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2443" y="702223"/>
            <a:ext cx="1672940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9" dirty="0">
                <a:solidFill>
                  <a:srgbClr val="365B92"/>
                </a:solidFill>
                <a:latin typeface="Calibri"/>
                <a:cs typeface="Calibri"/>
              </a:rPr>
              <a:t>Hatáskör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130" y="1637094"/>
            <a:ext cx="7239685" cy="531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BSLA</a:t>
            </a:r>
            <a:r>
              <a:rPr sz="180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dönt a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nem támogatott gyógyszerek,</a:t>
            </a:r>
            <a:r>
              <a:rPr sz="1800" spc="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segédeszközök,</a:t>
            </a:r>
            <a:r>
              <a:rPr sz="18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tápszerek</a:t>
            </a:r>
          </a:p>
          <a:p>
            <a:pPr marL="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méltányossági</a:t>
            </a:r>
            <a:r>
              <a:rPr sz="18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támogatásáról.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5278" y="3024823"/>
            <a:ext cx="6287072" cy="531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támogatási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rendszerben</a:t>
            </a:r>
            <a:r>
              <a:rPr sz="1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nem</a:t>
            </a:r>
            <a:r>
              <a:rPr sz="18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elérhető,</a:t>
            </a:r>
            <a:r>
              <a:rPr sz="1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 már megkezdett</a:t>
            </a:r>
          </a:p>
          <a:p>
            <a:pPr marL="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kezelésekről</a:t>
            </a:r>
            <a:r>
              <a:rPr sz="1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továbbra</a:t>
            </a:r>
            <a:r>
              <a:rPr sz="1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is a NEAK dönt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3275" y="4294315"/>
            <a:ext cx="7239038" cy="76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BSL</a:t>
            </a:r>
            <a:r>
              <a:rPr sz="18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jogkörébe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tartozik minden</a:t>
            </a:r>
            <a:r>
              <a:rPr sz="18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olyan</a:t>
            </a:r>
            <a:r>
              <a:rPr sz="18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Arial"/>
                <a:cs typeface="Arial"/>
              </a:rPr>
              <a:t>készítmény,</a:t>
            </a:r>
            <a:r>
              <a:rPr sz="18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amely</a:t>
            </a:r>
            <a:r>
              <a:rPr sz="18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nem szerepel</a:t>
            </a:r>
          </a:p>
          <a:p>
            <a:pPr marL="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 PUPHA</a:t>
            </a:r>
            <a:r>
              <a:rPr sz="1800" spc="-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törzsben,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nincs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semmilyen</a:t>
            </a:r>
            <a:r>
              <a:rPr sz="18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társadalombiztosítási</a:t>
            </a:r>
            <a:r>
              <a:rPr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támogatás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Magyarországon.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20035" y="5800357"/>
            <a:ext cx="7292070" cy="531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Gyógyászati</a:t>
            </a:r>
            <a:r>
              <a:rPr sz="18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segédeszközöknél,</a:t>
            </a:r>
            <a:r>
              <a:rPr sz="18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ha az eszköz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ára meghaladja</a:t>
            </a:r>
            <a:r>
              <a:rPr sz="18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 bruttó</a:t>
            </a:r>
          </a:p>
          <a:p>
            <a:pPr marL="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minimálbér</a:t>
            </a:r>
            <a:r>
              <a:rPr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kétszeresét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és nem szerepel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 GYSE törzsben.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39107" y="491022"/>
            <a:ext cx="346365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65B92"/>
                </a:solidFill>
                <a:latin typeface="Calibri"/>
                <a:cs typeface="Calibri"/>
              </a:rPr>
              <a:t>BSLA</a:t>
            </a:r>
            <a:r>
              <a:rPr sz="3200" b="1" spc="-13" dirty="0">
                <a:solidFill>
                  <a:srgbClr val="365B92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365B92"/>
                </a:solidFill>
                <a:latin typeface="Calibri"/>
                <a:cs typeface="Calibri"/>
              </a:rPr>
              <a:t>döntéshozatal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824" y="1456332"/>
            <a:ext cx="4523803" cy="194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Heti rendszerességgel ülésezik</a:t>
            </a:r>
            <a:r>
              <a:rPr sz="1600" spc="-34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és hoz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döntéseket</a:t>
            </a:r>
          </a:p>
          <a:p>
            <a:pPr marL="0" marR="0">
              <a:lnSpc>
                <a:spcPts val="1783"/>
              </a:lnSpc>
              <a:spcBef>
                <a:spcPts val="32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Minden kérelem egyedileg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kerül elbírálásra,</a:t>
            </a:r>
          </a:p>
          <a:p>
            <a:pPr marL="0" marR="0">
              <a:lnSpc>
                <a:spcPts val="1783"/>
              </a:lnSpc>
              <a:spcBef>
                <a:spcPts val="32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Alapelve</a:t>
            </a:r>
            <a:r>
              <a:rPr sz="1600" spc="-2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az esélyegyenlőség:</a:t>
            </a:r>
            <a:r>
              <a:rPr sz="1600" spc="2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NEAK</a:t>
            </a:r>
            <a:r>
              <a:rPr sz="1600" spc="-10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által</a:t>
            </a:r>
          </a:p>
          <a:p>
            <a:pPr marL="34290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korábban biztosított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gyógyszereket</a:t>
            </a:r>
            <a:r>
              <a:rPr sz="1600" spc="54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az új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betegek számára az</a:t>
            </a:r>
            <a:r>
              <a:rPr sz="1600" spc="1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alapítvány</a:t>
            </a:r>
            <a:r>
              <a:rPr sz="1600" spc="-1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is biztosítja.</a:t>
            </a:r>
          </a:p>
          <a:p>
            <a:pPr marL="0" marR="0">
              <a:lnSpc>
                <a:spcPts val="1783"/>
              </a:lnSpc>
              <a:spcBef>
                <a:spcPts val="33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5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Szabadabban</a:t>
            </a:r>
            <a:r>
              <a:rPr sz="1600" spc="-13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határozhatja meg</a:t>
            </a:r>
            <a:r>
              <a:rPr sz="1600" spc="14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döntéseinek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határait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mint</a:t>
            </a:r>
            <a:r>
              <a:rPr sz="1600" spc="10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 NEAK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824" y="3675530"/>
            <a:ext cx="122522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Értesítések: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824" y="3943754"/>
            <a:ext cx="3717792" cy="1069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VIQEUJ+Wingdings"/>
                <a:cs typeface="VIQEUJ+Wingdings"/>
              </a:rPr>
              <a:t>✓</a:t>
            </a:r>
            <a:r>
              <a:rPr sz="1600" spc="1043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Gyógyszertár:</a:t>
            </a:r>
            <a:r>
              <a:rPr sz="1600" spc="70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e-mailben</a:t>
            </a:r>
          </a:p>
          <a:p>
            <a:pPr marL="0" marR="0">
              <a:lnSpc>
                <a:spcPts val="1785"/>
              </a:lnSpc>
              <a:spcBef>
                <a:spcPts val="32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VIQEUJ+Wingdings"/>
                <a:cs typeface="VIQEUJ+Wingdings"/>
              </a:rPr>
              <a:t>✓</a:t>
            </a:r>
            <a:r>
              <a:rPr sz="1600" spc="1043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Beteg:</a:t>
            </a:r>
            <a:r>
              <a:rPr sz="1600" spc="1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postai úton,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ajánlott levélben</a:t>
            </a:r>
          </a:p>
          <a:p>
            <a:pPr marL="0" marR="0">
              <a:lnSpc>
                <a:spcPts val="1783"/>
              </a:lnSpc>
              <a:spcBef>
                <a:spcPts val="331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VIQEUJ+Wingdings"/>
                <a:cs typeface="VIQEUJ+Wingdings"/>
              </a:rPr>
              <a:t>✓</a:t>
            </a:r>
            <a:r>
              <a:rPr sz="1600" spc="1043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Kezelőorvos:</a:t>
            </a:r>
            <a:r>
              <a:rPr sz="1600" spc="-13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e-mailben</a:t>
            </a:r>
          </a:p>
          <a:p>
            <a:pPr marL="0" marR="0">
              <a:lnSpc>
                <a:spcPts val="1783"/>
              </a:lnSpc>
              <a:spcBef>
                <a:spcPts val="32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VIQEUJ+Wingdings"/>
                <a:cs typeface="VIQEUJ+Wingdings"/>
              </a:rPr>
              <a:t>✓</a:t>
            </a:r>
            <a:r>
              <a:rPr sz="1600" spc="1043" dirty="0">
                <a:solidFill>
                  <a:srgbClr val="365B9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Elszámoló</a:t>
            </a:r>
            <a:r>
              <a:rPr sz="1600" spc="-27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szervezetet: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NEAK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26075" y="3974570"/>
            <a:ext cx="13526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Szempontok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6075" y="4607076"/>
            <a:ext cx="5404705" cy="532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törzskönyvezett-e</a:t>
            </a:r>
            <a:r>
              <a:rPr sz="1600" spc="38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az indikáció</a:t>
            </a:r>
            <a:r>
              <a:rPr sz="1600" spc="-18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(ha nem</a:t>
            </a:r>
            <a:r>
              <a:rPr sz="1600" spc="13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akkor NNGYK)</a:t>
            </a:r>
          </a:p>
          <a:p>
            <a:pPr marL="0" marR="0">
              <a:lnSpc>
                <a:spcPts val="1783"/>
              </a:lnSpc>
              <a:spcBef>
                <a:spcPts val="32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várható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egészségnyereség,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26075" y="5143523"/>
            <a:ext cx="2379969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terápiás alternatívák,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26075" y="5411722"/>
            <a:ext cx="4790079" cy="801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az elérhető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terápiákhoz</a:t>
            </a:r>
            <a:r>
              <a:rPr sz="1600" spc="12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viszonyított</a:t>
            </a:r>
            <a:r>
              <a:rPr sz="1600" spc="30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előnyök,</a:t>
            </a:r>
          </a:p>
          <a:p>
            <a:pPr marL="0" marR="0">
              <a:lnSpc>
                <a:spcPts val="1783"/>
              </a:lnSpc>
              <a:spcBef>
                <a:spcPts val="328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 klinikai vizsgálatok</a:t>
            </a:r>
            <a:r>
              <a:rPr sz="1600" spc="-14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evidencia</a:t>
            </a:r>
            <a:r>
              <a:rPr sz="1600" spc="-19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szintje,</a:t>
            </a:r>
          </a:p>
          <a:p>
            <a:pPr marL="0" marR="0">
              <a:lnSpc>
                <a:spcPts val="1785"/>
              </a:lnSpc>
              <a:spcBef>
                <a:spcPts val="326"/>
              </a:spcBef>
              <a:spcAft>
                <a:spcPts val="0"/>
              </a:spcAft>
            </a:pP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•</a:t>
            </a:r>
            <a:r>
              <a:rPr sz="1600" spc="1696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 nemzeti</a:t>
            </a:r>
            <a:r>
              <a:rPr sz="1600" spc="20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és nemzetközi szervezetek</a:t>
            </a:r>
            <a:r>
              <a:rPr sz="1600" spc="11" dirty="0">
                <a:solidFill>
                  <a:srgbClr val="365B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5B92"/>
                </a:solidFill>
                <a:latin typeface="Arial"/>
                <a:cs typeface="Arial"/>
              </a:rPr>
              <a:t>ajánlásai,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2386</Words>
  <Application>Microsoft Office PowerPoint</Application>
  <PresentationFormat>Szélesvásznú</PresentationFormat>
  <Paragraphs>352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Times New Roman</vt:lpstr>
      <vt:lpstr>Calibri</vt:lpstr>
      <vt:lpstr>Arial</vt:lpstr>
      <vt:lpstr>VIQEUJ+Wingdings</vt:lpstr>
      <vt:lpstr>Theme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Komka Ida</cp:lastModifiedBy>
  <cp:revision>2</cp:revision>
  <dcterms:modified xsi:type="dcterms:W3CDTF">2025-12-04T15:09:17Z</dcterms:modified>
</cp:coreProperties>
</file>